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3" r:id="rId2"/>
    <p:sldId id="294" r:id="rId3"/>
    <p:sldId id="261" r:id="rId4"/>
    <p:sldId id="257" r:id="rId5"/>
    <p:sldId id="272" r:id="rId6"/>
    <p:sldId id="295" r:id="rId7"/>
    <p:sldId id="301" r:id="rId8"/>
    <p:sldId id="296" r:id="rId9"/>
    <p:sldId id="309" r:id="rId10"/>
    <p:sldId id="310" r:id="rId11"/>
    <p:sldId id="311" r:id="rId12"/>
    <p:sldId id="312" r:id="rId13"/>
    <p:sldId id="313" r:id="rId14"/>
    <p:sldId id="314" r:id="rId15"/>
    <p:sldId id="275" r:id="rId16"/>
    <p:sldId id="276" r:id="rId17"/>
    <p:sldId id="281" r:id="rId18"/>
    <p:sldId id="287" r:id="rId19"/>
    <p:sldId id="288" r:id="rId20"/>
    <p:sldId id="298" r:id="rId21"/>
    <p:sldId id="299" r:id="rId22"/>
    <p:sldId id="300" r:id="rId23"/>
    <p:sldId id="302" r:id="rId24"/>
    <p:sldId id="297" r:id="rId25"/>
    <p:sldId id="282" r:id="rId26"/>
    <p:sldId id="283" r:id="rId27"/>
    <p:sldId id="285" r:id="rId28"/>
    <p:sldId id="284" r:id="rId29"/>
    <p:sldId id="303" r:id="rId30"/>
    <p:sldId id="304" r:id="rId31"/>
    <p:sldId id="305" r:id="rId32"/>
    <p:sldId id="306" r:id="rId33"/>
    <p:sldId id="307" r:id="rId34"/>
    <p:sldId id="286" r:id="rId35"/>
    <p:sldId id="291" r:id="rId36"/>
    <p:sldId id="308" r:id="rId37"/>
    <p:sldId id="292" r:id="rId38"/>
    <p:sldId id="315" r:id="rId39"/>
    <p:sldId id="316" r:id="rId40"/>
    <p:sldId id="317" r:id="rId41"/>
    <p:sldId id="318" r:id="rId42"/>
    <p:sldId id="319" r:id="rId43"/>
  </p:sldIdLst>
  <p:sldSz cx="12192000" cy="6858000"/>
  <p:notesSz cx="7010400" cy="92964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b="0" i="0" u="none"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peterfranciscoswcd.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2481-0B81-424C-8D14-CE52DF0A62EF}"/>
              </a:ext>
            </a:extLst>
          </p:cNvPr>
          <p:cNvSpPr>
            <a:spLocks noGrp="1"/>
          </p:cNvSpPr>
          <p:nvPr>
            <p:ph type="ctrTitle"/>
          </p:nvPr>
        </p:nvSpPr>
        <p:spPr/>
        <p:txBody>
          <a:bodyPr/>
          <a:lstStyle/>
          <a:p>
            <a:r>
              <a:rPr lang="en-US" sz="4400" dirty="0"/>
              <a:t>Peter Francisco Soil &amp; Water Conservation District</a:t>
            </a:r>
          </a:p>
        </p:txBody>
      </p:sp>
      <p:sp>
        <p:nvSpPr>
          <p:cNvPr id="3" name="Subtitle 2">
            <a:extLst>
              <a:ext uri="{FF2B5EF4-FFF2-40B4-BE49-F238E27FC236}">
                <a16:creationId xmlns:a16="http://schemas.microsoft.com/office/drawing/2014/main" id="{23BFE7A1-0574-4F1C-89EA-6C0D9171C645}"/>
              </a:ext>
            </a:extLst>
          </p:cNvPr>
          <p:cNvSpPr>
            <a:spLocks noGrp="1"/>
          </p:cNvSpPr>
          <p:nvPr>
            <p:ph type="subTitle" idx="1"/>
          </p:nvPr>
        </p:nvSpPr>
        <p:spPr>
          <a:xfrm>
            <a:off x="2692397" y="3538326"/>
            <a:ext cx="6815669" cy="1815551"/>
          </a:xfrm>
        </p:spPr>
        <p:txBody>
          <a:bodyPr>
            <a:noAutofit/>
          </a:bodyPr>
          <a:lstStyle/>
          <a:p>
            <a:endParaRPr lang="en-US" sz="1600" dirty="0"/>
          </a:p>
        </p:txBody>
      </p:sp>
      <p:pic>
        <p:nvPicPr>
          <p:cNvPr id="5" name="Picture 4">
            <a:extLst>
              <a:ext uri="{FF2B5EF4-FFF2-40B4-BE49-F238E27FC236}">
                <a16:creationId xmlns:a16="http://schemas.microsoft.com/office/drawing/2014/main" id="{284AF6FF-6E7F-4E28-84ED-CEC34047C5E2}"/>
              </a:ext>
            </a:extLst>
          </p:cNvPr>
          <p:cNvPicPr>
            <a:picLocks noChangeAspect="1"/>
          </p:cNvPicPr>
          <p:nvPr/>
        </p:nvPicPr>
        <p:blipFill>
          <a:blip r:embed="rId2"/>
          <a:stretch>
            <a:fillRect/>
          </a:stretch>
        </p:blipFill>
        <p:spPr>
          <a:xfrm>
            <a:off x="5288668" y="3634538"/>
            <a:ext cx="1623125" cy="1623125"/>
          </a:xfrm>
          <a:prstGeom prst="rect">
            <a:avLst/>
          </a:prstGeom>
        </p:spPr>
      </p:pic>
    </p:spTree>
    <p:extLst>
      <p:ext uri="{BB962C8B-B14F-4D97-AF65-F5344CB8AC3E}">
        <p14:creationId xmlns:p14="http://schemas.microsoft.com/office/powerpoint/2010/main" val="59027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E316-7C07-4A31-95E0-3EC7AF707807}"/>
              </a:ext>
            </a:extLst>
          </p:cNvPr>
          <p:cNvSpPr>
            <a:spLocks noGrp="1"/>
          </p:cNvSpPr>
          <p:nvPr>
            <p:ph type="title"/>
          </p:nvPr>
        </p:nvSpPr>
        <p:spPr/>
        <p:txBody>
          <a:bodyPr>
            <a:normAutofit fontScale="90000"/>
          </a:bodyPr>
          <a:lstStyle/>
          <a:p>
            <a:r>
              <a:rPr lang="en-US" dirty="0"/>
              <a:t>Meaningful Watershed Educational Experience</a:t>
            </a:r>
          </a:p>
        </p:txBody>
      </p:sp>
      <p:sp>
        <p:nvSpPr>
          <p:cNvPr id="3" name="Content Placeholder 2">
            <a:extLst>
              <a:ext uri="{FF2B5EF4-FFF2-40B4-BE49-F238E27FC236}">
                <a16:creationId xmlns:a16="http://schemas.microsoft.com/office/drawing/2014/main" id="{E1C6529E-E43E-4048-99EB-7FF6D31166ED}"/>
              </a:ext>
            </a:extLst>
          </p:cNvPr>
          <p:cNvSpPr>
            <a:spLocks noGrp="1"/>
          </p:cNvSpPr>
          <p:nvPr>
            <p:ph idx="1"/>
          </p:nvPr>
        </p:nvSpPr>
        <p:spPr/>
        <p:txBody>
          <a:bodyPr>
            <a:normAutofit fontScale="92500" lnSpcReduction="10000"/>
          </a:bodyPr>
          <a:lstStyle/>
          <a:p>
            <a:r>
              <a:rPr lang="en-US" dirty="0"/>
              <a:t>The Governor’s from these 5 states sign agreements committing to follow a unified plan for the Bay’s restoration.</a:t>
            </a:r>
          </a:p>
          <a:p>
            <a:r>
              <a:rPr lang="en-US" dirty="0"/>
              <a:t>Part of the agreement which the Governor’s signed mandates a Meaningful Watershed Educational Experience in elementary school, middle school and high school.  </a:t>
            </a:r>
          </a:p>
          <a:p>
            <a:r>
              <a:rPr lang="en-US" dirty="0"/>
              <a:t>A </a:t>
            </a:r>
            <a:r>
              <a:rPr lang="en-US" b="1" dirty="0"/>
              <a:t>MWEE</a:t>
            </a:r>
            <a:r>
              <a:rPr lang="en-US" dirty="0"/>
              <a:t> or </a:t>
            </a:r>
            <a:r>
              <a:rPr lang="en-US" b="1" dirty="0"/>
              <a:t>Meaningful Watershed Educational Experience</a:t>
            </a:r>
            <a:r>
              <a:rPr lang="en-US" dirty="0"/>
              <a:t> is an investigative or experimental project that engages students in thinking critically about the Bay </a:t>
            </a:r>
            <a:r>
              <a:rPr lang="en-US" b="1" dirty="0"/>
              <a:t>watershed</a:t>
            </a:r>
            <a:r>
              <a:rPr lang="en-US" dirty="0"/>
              <a:t>. ... Students participate in background research, hands-on activities and reflection periods that are appropriate for their ages and grade levels.</a:t>
            </a:r>
          </a:p>
        </p:txBody>
      </p:sp>
    </p:spTree>
    <p:extLst>
      <p:ext uri="{BB962C8B-B14F-4D97-AF65-F5344CB8AC3E}">
        <p14:creationId xmlns:p14="http://schemas.microsoft.com/office/powerpoint/2010/main" val="290976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A441-66B0-49CE-BAED-AB4E5A5B8CDF}"/>
              </a:ext>
            </a:extLst>
          </p:cNvPr>
          <p:cNvSpPr>
            <a:spLocks noGrp="1"/>
          </p:cNvSpPr>
          <p:nvPr>
            <p:ph type="title"/>
          </p:nvPr>
        </p:nvSpPr>
        <p:spPr/>
        <p:txBody>
          <a:bodyPr>
            <a:normAutofit fontScale="90000"/>
          </a:bodyPr>
          <a:lstStyle/>
          <a:p>
            <a:r>
              <a:rPr lang="en-US" dirty="0"/>
              <a:t>Meaningful Watershed Educational Experience</a:t>
            </a:r>
          </a:p>
        </p:txBody>
      </p:sp>
      <p:sp>
        <p:nvSpPr>
          <p:cNvPr id="3" name="Content Placeholder 2">
            <a:extLst>
              <a:ext uri="{FF2B5EF4-FFF2-40B4-BE49-F238E27FC236}">
                <a16:creationId xmlns:a16="http://schemas.microsoft.com/office/drawing/2014/main" id="{1C3FDACD-5D6F-4078-94F1-97857D30DA94}"/>
              </a:ext>
            </a:extLst>
          </p:cNvPr>
          <p:cNvSpPr>
            <a:spLocks noGrp="1"/>
          </p:cNvSpPr>
          <p:nvPr>
            <p:ph idx="1"/>
          </p:nvPr>
        </p:nvSpPr>
        <p:spPr/>
        <p:txBody>
          <a:bodyPr/>
          <a:lstStyle/>
          <a:p>
            <a:r>
              <a:rPr lang="en-US" dirty="0"/>
              <a:t>The District provides watershed education to all grade levels, but teams up with Cooperative Extension and State Parks to provide a Meaningful Watershed Educational Experience to 6</a:t>
            </a:r>
            <a:r>
              <a:rPr lang="en-US" baseline="30000" dirty="0"/>
              <a:t>th</a:t>
            </a:r>
            <a:r>
              <a:rPr lang="en-US" dirty="0"/>
              <a:t> Graders.</a:t>
            </a:r>
          </a:p>
          <a:p>
            <a:r>
              <a:rPr lang="en-US" dirty="0"/>
              <a:t>We have worked the past couple of years with Mrs. Diane Wiesner, 6</a:t>
            </a:r>
            <a:r>
              <a:rPr lang="en-US" baseline="30000" dirty="0"/>
              <a:t>th</a:t>
            </a:r>
            <a:r>
              <a:rPr lang="en-US" dirty="0"/>
              <a:t> grade science teacher, to provide a field day at Bear Creek Lake State Park</a:t>
            </a:r>
          </a:p>
          <a:p>
            <a:r>
              <a:rPr lang="en-US" dirty="0"/>
              <a:t>Stations include macroinvertebrate study, chemical and physical water quality monitoring, watershed address and </a:t>
            </a:r>
            <a:r>
              <a:rPr lang="en-US" dirty="0" err="1"/>
              <a:t>enviroscape</a:t>
            </a:r>
            <a:r>
              <a:rPr lang="en-US" dirty="0"/>
              <a:t> demonstration, fish shocking, erosion study/hike.  </a:t>
            </a:r>
          </a:p>
        </p:txBody>
      </p:sp>
    </p:spTree>
    <p:extLst>
      <p:ext uri="{BB962C8B-B14F-4D97-AF65-F5344CB8AC3E}">
        <p14:creationId xmlns:p14="http://schemas.microsoft.com/office/powerpoint/2010/main" val="306654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88C9-9423-42AD-8566-63DDC9266264}"/>
              </a:ext>
            </a:extLst>
          </p:cNvPr>
          <p:cNvSpPr>
            <a:spLocks noGrp="1"/>
          </p:cNvSpPr>
          <p:nvPr>
            <p:ph type="title"/>
          </p:nvPr>
        </p:nvSpPr>
        <p:spPr/>
        <p:txBody>
          <a:bodyPr>
            <a:normAutofit fontScale="90000"/>
          </a:bodyPr>
          <a:lstStyle/>
          <a:p>
            <a:r>
              <a:rPr lang="en-US" dirty="0"/>
              <a:t>Meaningful Watershed Educational Experience</a:t>
            </a:r>
          </a:p>
        </p:txBody>
      </p:sp>
      <p:sp>
        <p:nvSpPr>
          <p:cNvPr id="3" name="Content Placeholder 2">
            <a:extLst>
              <a:ext uri="{FF2B5EF4-FFF2-40B4-BE49-F238E27FC236}">
                <a16:creationId xmlns:a16="http://schemas.microsoft.com/office/drawing/2014/main" id="{6DB7EF6C-991E-47F1-AE42-9FA95ED18731}"/>
              </a:ext>
            </a:extLst>
          </p:cNvPr>
          <p:cNvSpPr>
            <a:spLocks noGrp="1"/>
          </p:cNvSpPr>
          <p:nvPr>
            <p:ph idx="1"/>
          </p:nvPr>
        </p:nvSpPr>
        <p:spPr/>
        <p:txBody>
          <a:bodyPr/>
          <a:lstStyle/>
          <a:p>
            <a:r>
              <a:rPr lang="en-US" dirty="0"/>
              <a:t>Students come up with investigative questions prior to the experience</a:t>
            </a:r>
          </a:p>
          <a:p>
            <a:r>
              <a:rPr lang="en-US" dirty="0"/>
              <a:t>Then they write a reflective essay after the experience.</a:t>
            </a:r>
          </a:p>
          <a:p>
            <a:r>
              <a:rPr lang="en-US" dirty="0"/>
              <a:t>This year the District was able to sponsor a MWEE Part 2, called Watershed Exploration Camp.  We teamed up with Cooperative Extension for both Buckingham and Cumberland Counties and selected 12 MWEE reflective essays from each county.  Their authors were given a full scholarship to Watershed Exploration Camp</a:t>
            </a:r>
          </a:p>
        </p:txBody>
      </p:sp>
    </p:spTree>
    <p:extLst>
      <p:ext uri="{BB962C8B-B14F-4D97-AF65-F5344CB8AC3E}">
        <p14:creationId xmlns:p14="http://schemas.microsoft.com/office/powerpoint/2010/main" val="201466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80A1-302F-4B2E-87AD-2A827E6640D5}"/>
              </a:ext>
            </a:extLst>
          </p:cNvPr>
          <p:cNvSpPr>
            <a:spLocks noGrp="1"/>
          </p:cNvSpPr>
          <p:nvPr>
            <p:ph type="title"/>
          </p:nvPr>
        </p:nvSpPr>
        <p:spPr/>
        <p:txBody>
          <a:bodyPr>
            <a:normAutofit fontScale="90000"/>
          </a:bodyPr>
          <a:lstStyle/>
          <a:p>
            <a:r>
              <a:rPr lang="en-US" dirty="0"/>
              <a:t>Watershed Exploration Camp</a:t>
            </a:r>
            <a:br>
              <a:rPr lang="en-US" dirty="0"/>
            </a:br>
            <a:r>
              <a:rPr lang="en-US" dirty="0"/>
              <a:t>May 30 – June 1, 2017</a:t>
            </a:r>
          </a:p>
        </p:txBody>
      </p:sp>
      <p:sp>
        <p:nvSpPr>
          <p:cNvPr id="3" name="Content Placeholder 2">
            <a:extLst>
              <a:ext uri="{FF2B5EF4-FFF2-40B4-BE49-F238E27FC236}">
                <a16:creationId xmlns:a16="http://schemas.microsoft.com/office/drawing/2014/main" id="{4B298727-D18D-43FA-AB12-34E0C2079062}"/>
              </a:ext>
            </a:extLst>
          </p:cNvPr>
          <p:cNvSpPr>
            <a:spLocks noGrp="1"/>
          </p:cNvSpPr>
          <p:nvPr>
            <p:ph idx="1"/>
          </p:nvPr>
        </p:nvSpPr>
        <p:spPr/>
        <p:txBody>
          <a:bodyPr/>
          <a:lstStyle/>
          <a:p>
            <a:r>
              <a:rPr lang="en-US" dirty="0"/>
              <a:t>Day one was a trip to Virginia Beach where students explored the Atlantic Ocean.  That evening we did a lock-in at a local church</a:t>
            </a:r>
          </a:p>
          <a:p>
            <a:r>
              <a:rPr lang="en-US" dirty="0"/>
              <a:t>Day two was a field trip to the Brock Environmental Center where we toured the center, explored marshlands, boarded a 40-foot boat and explored the Lynnhaven River and Chesapeake Bay.  We trawled for fish, pulled up crab and eel pots, performed water quality monitoring and thoroughly enjoyed being on the water</a:t>
            </a:r>
          </a:p>
        </p:txBody>
      </p:sp>
    </p:spTree>
    <p:extLst>
      <p:ext uri="{BB962C8B-B14F-4D97-AF65-F5344CB8AC3E}">
        <p14:creationId xmlns:p14="http://schemas.microsoft.com/office/powerpoint/2010/main" val="292692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C9F1-E9D8-4BA7-9E23-E432458E0577}"/>
              </a:ext>
            </a:extLst>
          </p:cNvPr>
          <p:cNvSpPr>
            <a:spLocks noGrp="1"/>
          </p:cNvSpPr>
          <p:nvPr>
            <p:ph type="title"/>
          </p:nvPr>
        </p:nvSpPr>
        <p:spPr/>
        <p:txBody>
          <a:bodyPr>
            <a:normAutofit fontScale="90000"/>
          </a:bodyPr>
          <a:lstStyle/>
          <a:p>
            <a:r>
              <a:rPr lang="en-US" dirty="0"/>
              <a:t>Watershed Exploration Camp</a:t>
            </a:r>
            <a:br>
              <a:rPr lang="en-US" dirty="0"/>
            </a:br>
            <a:r>
              <a:rPr lang="en-US" dirty="0"/>
              <a:t>May 30 – June 1, 2017</a:t>
            </a:r>
          </a:p>
        </p:txBody>
      </p:sp>
      <p:sp>
        <p:nvSpPr>
          <p:cNvPr id="3" name="Content Placeholder 2">
            <a:extLst>
              <a:ext uri="{FF2B5EF4-FFF2-40B4-BE49-F238E27FC236}">
                <a16:creationId xmlns:a16="http://schemas.microsoft.com/office/drawing/2014/main" id="{AC43A659-8285-4593-900D-72246B7C1F4D}"/>
              </a:ext>
            </a:extLst>
          </p:cNvPr>
          <p:cNvSpPr>
            <a:spLocks noGrp="1"/>
          </p:cNvSpPr>
          <p:nvPr>
            <p:ph idx="1"/>
          </p:nvPr>
        </p:nvSpPr>
        <p:spPr/>
        <p:txBody>
          <a:bodyPr/>
          <a:lstStyle/>
          <a:p>
            <a:r>
              <a:rPr lang="en-US" dirty="0"/>
              <a:t>That evening we headed to Hopewell and boarded a pontoon boat piloted by the James River Association.   The sun was setting as we cruised the Middle James River on our way to </a:t>
            </a:r>
            <a:r>
              <a:rPr lang="en-US" dirty="0" err="1"/>
              <a:t>Presquile</a:t>
            </a:r>
            <a:r>
              <a:rPr lang="en-US" dirty="0"/>
              <a:t> National Wildlife Refuge (a man-made island) where we spent the night in the bunkhouse.  </a:t>
            </a:r>
          </a:p>
          <a:p>
            <a:r>
              <a:rPr lang="en-US" dirty="0"/>
              <a:t>The following morning we explored the island and its wetlands by foot and then by canoe observing plants and wildlife.  </a:t>
            </a:r>
          </a:p>
          <a:p>
            <a:r>
              <a:rPr lang="en-US" dirty="0"/>
              <a:t>Here is a video prepared by Buckingham Cooperative Experience</a:t>
            </a:r>
          </a:p>
        </p:txBody>
      </p:sp>
    </p:spTree>
    <p:extLst>
      <p:ext uri="{BB962C8B-B14F-4D97-AF65-F5344CB8AC3E}">
        <p14:creationId xmlns:p14="http://schemas.microsoft.com/office/powerpoint/2010/main" val="26320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7412-B71D-4284-B011-8E1F8C190782}"/>
              </a:ext>
            </a:extLst>
          </p:cNvPr>
          <p:cNvSpPr>
            <a:spLocks noGrp="1"/>
          </p:cNvSpPr>
          <p:nvPr>
            <p:ph type="title"/>
          </p:nvPr>
        </p:nvSpPr>
        <p:spPr/>
        <p:txBody>
          <a:bodyPr/>
          <a:lstStyle/>
          <a:p>
            <a:r>
              <a:rPr lang="en-US" dirty="0"/>
              <a:t>Macroinvertebrate Study</a:t>
            </a:r>
          </a:p>
        </p:txBody>
      </p:sp>
      <p:pic>
        <p:nvPicPr>
          <p:cNvPr id="5" name="Content Placeholder 4">
            <a:extLst>
              <a:ext uri="{FF2B5EF4-FFF2-40B4-BE49-F238E27FC236}">
                <a16:creationId xmlns:a16="http://schemas.microsoft.com/office/drawing/2014/main" id="{3D500C2D-42EC-40E8-B81D-B0C605D167E5}"/>
              </a:ext>
            </a:extLst>
          </p:cNvPr>
          <p:cNvPicPr>
            <a:picLocks noGrp="1" noChangeAspect="1"/>
          </p:cNvPicPr>
          <p:nvPr>
            <p:ph idx="1"/>
          </p:nvPr>
        </p:nvPicPr>
        <p:blipFill>
          <a:blip r:embed="rId2"/>
          <a:stretch>
            <a:fillRect/>
          </a:stretch>
        </p:blipFill>
        <p:spPr>
          <a:xfrm>
            <a:off x="1438037" y="2594039"/>
            <a:ext cx="2488406" cy="3317875"/>
          </a:xfrm>
        </p:spPr>
      </p:pic>
      <p:pic>
        <p:nvPicPr>
          <p:cNvPr id="7" name="Picture 6">
            <a:extLst>
              <a:ext uri="{FF2B5EF4-FFF2-40B4-BE49-F238E27FC236}">
                <a16:creationId xmlns:a16="http://schemas.microsoft.com/office/drawing/2014/main" id="{0CF78623-2001-463E-A2AB-F7306D56A762}"/>
              </a:ext>
            </a:extLst>
          </p:cNvPr>
          <p:cNvPicPr>
            <a:picLocks noChangeAspect="1"/>
          </p:cNvPicPr>
          <p:nvPr/>
        </p:nvPicPr>
        <p:blipFill>
          <a:blip r:embed="rId3"/>
          <a:stretch>
            <a:fillRect/>
          </a:stretch>
        </p:blipFill>
        <p:spPr>
          <a:xfrm>
            <a:off x="4584192" y="2628202"/>
            <a:ext cx="2462784" cy="3283712"/>
          </a:xfrm>
          <a:prstGeom prst="rect">
            <a:avLst/>
          </a:prstGeom>
        </p:spPr>
      </p:pic>
      <p:pic>
        <p:nvPicPr>
          <p:cNvPr id="9" name="Picture 8">
            <a:extLst>
              <a:ext uri="{FF2B5EF4-FFF2-40B4-BE49-F238E27FC236}">
                <a16:creationId xmlns:a16="http://schemas.microsoft.com/office/drawing/2014/main" id="{A771268C-EC31-471B-AAE8-697475BEEFF7}"/>
              </a:ext>
            </a:extLst>
          </p:cNvPr>
          <p:cNvPicPr>
            <a:picLocks noChangeAspect="1"/>
          </p:cNvPicPr>
          <p:nvPr/>
        </p:nvPicPr>
        <p:blipFill>
          <a:blip r:embed="rId4"/>
          <a:stretch>
            <a:fillRect/>
          </a:stretch>
        </p:blipFill>
        <p:spPr>
          <a:xfrm>
            <a:off x="7704724" y="2699195"/>
            <a:ext cx="2409540" cy="3212719"/>
          </a:xfrm>
          <a:prstGeom prst="rect">
            <a:avLst/>
          </a:prstGeom>
        </p:spPr>
      </p:pic>
    </p:spTree>
    <p:extLst>
      <p:ext uri="{BB962C8B-B14F-4D97-AF65-F5344CB8AC3E}">
        <p14:creationId xmlns:p14="http://schemas.microsoft.com/office/powerpoint/2010/main" val="189736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0862-6CAC-493E-B773-1C5F688F2AD1}"/>
              </a:ext>
            </a:extLst>
          </p:cNvPr>
          <p:cNvSpPr>
            <a:spLocks noGrp="1"/>
          </p:cNvSpPr>
          <p:nvPr>
            <p:ph type="title"/>
          </p:nvPr>
        </p:nvSpPr>
        <p:spPr/>
        <p:txBody>
          <a:bodyPr/>
          <a:lstStyle/>
          <a:p>
            <a:r>
              <a:rPr lang="en-US" dirty="0"/>
              <a:t>Macroinvertebrates</a:t>
            </a:r>
          </a:p>
        </p:txBody>
      </p:sp>
      <p:sp>
        <p:nvSpPr>
          <p:cNvPr id="3" name="Content Placeholder 2">
            <a:extLst>
              <a:ext uri="{FF2B5EF4-FFF2-40B4-BE49-F238E27FC236}">
                <a16:creationId xmlns:a16="http://schemas.microsoft.com/office/drawing/2014/main" id="{45B01C69-EB0D-474C-8D2F-957C1CAA4B58}"/>
              </a:ext>
            </a:extLst>
          </p:cNvPr>
          <p:cNvSpPr>
            <a:spLocks noGrp="1"/>
          </p:cNvSpPr>
          <p:nvPr>
            <p:ph idx="1"/>
          </p:nvPr>
        </p:nvSpPr>
        <p:spPr/>
        <p:txBody>
          <a:bodyPr>
            <a:normAutofit lnSpcReduction="10000"/>
          </a:bodyPr>
          <a:lstStyle/>
          <a:p>
            <a:r>
              <a:rPr lang="en-US" dirty="0"/>
              <a:t> Leaf litter is collected and observation can be done in the classroom or off-campus like a state park.  </a:t>
            </a:r>
          </a:p>
          <a:p>
            <a:r>
              <a:rPr lang="en-US" dirty="0"/>
              <a:t>Students use little brushes and spoons to collect macroinvertebrate specimens and put them in petri dishes for identification.</a:t>
            </a:r>
          </a:p>
          <a:p>
            <a:r>
              <a:rPr lang="en-US" dirty="0"/>
              <a:t>The different specimens are tallied and students use this information to determine if the water quality is potentially excellent, good, fair or poor based on their biological assessment.  </a:t>
            </a:r>
          </a:p>
          <a:p>
            <a:r>
              <a:rPr lang="en-US" dirty="0"/>
              <a:t>SOL:  Science 6.7, LS.1, LS.4, LS.6, LS.8, BIO 8</a:t>
            </a:r>
          </a:p>
        </p:txBody>
      </p:sp>
    </p:spTree>
    <p:extLst>
      <p:ext uri="{BB962C8B-B14F-4D97-AF65-F5344CB8AC3E}">
        <p14:creationId xmlns:p14="http://schemas.microsoft.com/office/powerpoint/2010/main" val="351956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72B2-6F11-40DF-9351-469F689D1654}"/>
              </a:ext>
            </a:extLst>
          </p:cNvPr>
          <p:cNvSpPr>
            <a:spLocks noGrp="1"/>
          </p:cNvSpPr>
          <p:nvPr>
            <p:ph type="title"/>
          </p:nvPr>
        </p:nvSpPr>
        <p:spPr/>
        <p:txBody>
          <a:bodyPr/>
          <a:lstStyle/>
          <a:p>
            <a:r>
              <a:rPr lang="en-US" dirty="0"/>
              <a:t>What in the World is a Watershed?</a:t>
            </a:r>
          </a:p>
        </p:txBody>
      </p:sp>
      <p:sp>
        <p:nvSpPr>
          <p:cNvPr id="3" name="Content Placeholder 2">
            <a:extLst>
              <a:ext uri="{FF2B5EF4-FFF2-40B4-BE49-F238E27FC236}">
                <a16:creationId xmlns:a16="http://schemas.microsoft.com/office/drawing/2014/main" id="{ABBE7A75-420E-4721-B143-49C83C791B81}"/>
              </a:ext>
            </a:extLst>
          </p:cNvPr>
          <p:cNvSpPr>
            <a:spLocks noGrp="1"/>
          </p:cNvSpPr>
          <p:nvPr>
            <p:ph idx="1"/>
          </p:nvPr>
        </p:nvSpPr>
        <p:spPr/>
        <p:txBody>
          <a:bodyPr/>
          <a:lstStyle/>
          <a:p>
            <a:r>
              <a:rPr lang="en-US" dirty="0"/>
              <a:t>Using a map of the county, students learn the watershed address for their school</a:t>
            </a:r>
          </a:p>
          <a:p>
            <a:r>
              <a:rPr lang="en-US" dirty="0"/>
              <a:t>The </a:t>
            </a:r>
            <a:r>
              <a:rPr lang="en-US" dirty="0" err="1"/>
              <a:t>enviroscape</a:t>
            </a:r>
            <a:r>
              <a:rPr lang="en-US" dirty="0"/>
              <a:t>, a portable 3-D Model provides a hands-on, interactive demonstration of the sources and effects of water pollution.</a:t>
            </a:r>
          </a:p>
          <a:p>
            <a:r>
              <a:rPr lang="en-US" dirty="0"/>
              <a:t>SOL:  Science 6.5 and 6.7</a:t>
            </a:r>
          </a:p>
        </p:txBody>
      </p:sp>
    </p:spTree>
    <p:extLst>
      <p:ext uri="{BB962C8B-B14F-4D97-AF65-F5344CB8AC3E}">
        <p14:creationId xmlns:p14="http://schemas.microsoft.com/office/powerpoint/2010/main" val="473342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2F51-6DBB-4C8E-A402-2C88DFFA1EDA}"/>
              </a:ext>
            </a:extLst>
          </p:cNvPr>
          <p:cNvSpPr>
            <a:spLocks noGrp="1"/>
          </p:cNvSpPr>
          <p:nvPr>
            <p:ph type="title"/>
          </p:nvPr>
        </p:nvSpPr>
        <p:spPr/>
        <p:txBody>
          <a:bodyPr/>
          <a:lstStyle/>
          <a:p>
            <a:r>
              <a:rPr lang="en-US" dirty="0"/>
              <a:t>Virtual Watershed Tour</a:t>
            </a:r>
          </a:p>
        </p:txBody>
      </p:sp>
      <p:pic>
        <p:nvPicPr>
          <p:cNvPr id="5" name="Content Placeholder 4">
            <a:extLst>
              <a:ext uri="{FF2B5EF4-FFF2-40B4-BE49-F238E27FC236}">
                <a16:creationId xmlns:a16="http://schemas.microsoft.com/office/drawing/2014/main" id="{E97F6FF7-7837-4654-A3CC-E59D2657778D}"/>
              </a:ext>
            </a:extLst>
          </p:cNvPr>
          <p:cNvPicPr>
            <a:picLocks noGrp="1" noChangeAspect="1"/>
          </p:cNvPicPr>
          <p:nvPr>
            <p:ph idx="1"/>
          </p:nvPr>
        </p:nvPicPr>
        <p:blipFill>
          <a:blip r:embed="rId2"/>
          <a:stretch>
            <a:fillRect/>
          </a:stretch>
        </p:blipFill>
        <p:spPr>
          <a:xfrm>
            <a:off x="3884083" y="2557463"/>
            <a:ext cx="4423833" cy="3317875"/>
          </a:xfrm>
        </p:spPr>
      </p:pic>
    </p:spTree>
    <p:extLst>
      <p:ext uri="{BB962C8B-B14F-4D97-AF65-F5344CB8AC3E}">
        <p14:creationId xmlns:p14="http://schemas.microsoft.com/office/powerpoint/2010/main" val="283688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C34E-97BF-44F4-AD2D-732D42A94600}"/>
              </a:ext>
            </a:extLst>
          </p:cNvPr>
          <p:cNvSpPr>
            <a:spLocks noGrp="1"/>
          </p:cNvSpPr>
          <p:nvPr>
            <p:ph type="title"/>
          </p:nvPr>
        </p:nvSpPr>
        <p:spPr/>
        <p:txBody>
          <a:bodyPr/>
          <a:lstStyle/>
          <a:p>
            <a:r>
              <a:rPr lang="en-US" dirty="0"/>
              <a:t>Virtual Watershed Tour</a:t>
            </a:r>
          </a:p>
        </p:txBody>
      </p:sp>
      <p:sp>
        <p:nvSpPr>
          <p:cNvPr id="3" name="Content Placeholder 2">
            <a:extLst>
              <a:ext uri="{FF2B5EF4-FFF2-40B4-BE49-F238E27FC236}">
                <a16:creationId xmlns:a16="http://schemas.microsoft.com/office/drawing/2014/main" id="{9434E555-A897-4A4B-9EF0-8E144B6ECF42}"/>
              </a:ext>
            </a:extLst>
          </p:cNvPr>
          <p:cNvSpPr>
            <a:spLocks noGrp="1"/>
          </p:cNvSpPr>
          <p:nvPr>
            <p:ph idx="1"/>
          </p:nvPr>
        </p:nvSpPr>
        <p:spPr/>
        <p:txBody>
          <a:bodyPr/>
          <a:lstStyle/>
          <a:p>
            <a:r>
              <a:rPr lang="en-US" dirty="0"/>
              <a:t>Students divide into four groups and are given a binder with descriptions of 4 different sites in a watershed.  </a:t>
            </a:r>
          </a:p>
          <a:p>
            <a:r>
              <a:rPr lang="en-US" dirty="0"/>
              <a:t>They are given water samples and perform water quality tests on the sample to determine which of the 4 sites within the watershed their sample came from.  </a:t>
            </a:r>
          </a:p>
          <a:p>
            <a:r>
              <a:rPr lang="en-US" dirty="0"/>
              <a:t>Show binder</a:t>
            </a:r>
          </a:p>
        </p:txBody>
      </p:sp>
    </p:spTree>
    <p:extLst>
      <p:ext uri="{BB962C8B-B14F-4D97-AF65-F5344CB8AC3E}">
        <p14:creationId xmlns:p14="http://schemas.microsoft.com/office/powerpoint/2010/main" val="275037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E7AA-E02B-4995-B891-A2DC17A8E209}"/>
              </a:ext>
            </a:extLst>
          </p:cNvPr>
          <p:cNvSpPr>
            <a:spLocks noGrp="1"/>
          </p:cNvSpPr>
          <p:nvPr>
            <p:ph type="title"/>
          </p:nvPr>
        </p:nvSpPr>
        <p:spPr/>
        <p:txBody>
          <a:bodyPr>
            <a:normAutofit fontScale="90000"/>
          </a:bodyPr>
          <a:lstStyle/>
          <a:p>
            <a:r>
              <a:rPr lang="en-US" dirty="0"/>
              <a:t>What is a soil and water conservation district?</a:t>
            </a:r>
          </a:p>
        </p:txBody>
      </p:sp>
      <p:sp>
        <p:nvSpPr>
          <p:cNvPr id="3" name="Content Placeholder 2">
            <a:extLst>
              <a:ext uri="{FF2B5EF4-FFF2-40B4-BE49-F238E27FC236}">
                <a16:creationId xmlns:a16="http://schemas.microsoft.com/office/drawing/2014/main" id="{B4D51C9C-6476-4B28-A893-4D340B2106E4}"/>
              </a:ext>
            </a:extLst>
          </p:cNvPr>
          <p:cNvSpPr>
            <a:spLocks noGrp="1"/>
          </p:cNvSpPr>
          <p:nvPr>
            <p:ph idx="1"/>
          </p:nvPr>
        </p:nvSpPr>
        <p:spPr/>
        <p:txBody>
          <a:bodyPr/>
          <a:lstStyle/>
          <a:p>
            <a:r>
              <a:rPr lang="en-US" i="1" dirty="0"/>
              <a:t>Soil and Water Conservation Districts were created during the Dust Bowl of the 1930's to solve soil and water conservation needs.</a:t>
            </a:r>
          </a:p>
          <a:p>
            <a:r>
              <a:rPr lang="en-US" i="1" dirty="0"/>
              <a:t>The Peter Francisco Soil and Water Conservation District (Peter Francisco SWCD) is a political subdivision of the Commonwealth of Virginia and is responsible under State Law for soil and water conservation work within the boundaries of Buckingham and Cumberland Counties.   The District’s purpose is to encourage and initiate land use practices that help improve water quality and reduce soil erosion as well as educate the community in protecting our natural resources.</a:t>
            </a:r>
            <a:endParaRPr lang="en-US" dirty="0"/>
          </a:p>
          <a:p>
            <a:endParaRPr lang="en-US" dirty="0"/>
          </a:p>
        </p:txBody>
      </p:sp>
    </p:spTree>
    <p:extLst>
      <p:ext uri="{BB962C8B-B14F-4D97-AF65-F5344CB8AC3E}">
        <p14:creationId xmlns:p14="http://schemas.microsoft.com/office/powerpoint/2010/main" val="198677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F70B-96B0-407E-AF9A-D6C5E0618E46}"/>
              </a:ext>
            </a:extLst>
          </p:cNvPr>
          <p:cNvSpPr>
            <a:spLocks noGrp="1"/>
          </p:cNvSpPr>
          <p:nvPr>
            <p:ph type="title"/>
          </p:nvPr>
        </p:nvSpPr>
        <p:spPr/>
        <p:txBody>
          <a:bodyPr>
            <a:normAutofit fontScale="90000"/>
          </a:bodyPr>
          <a:lstStyle/>
          <a:p>
            <a:r>
              <a:rPr lang="en-US" dirty="0"/>
              <a:t>Physical and Chemical Water Quality Testing</a:t>
            </a:r>
          </a:p>
        </p:txBody>
      </p:sp>
      <p:sp>
        <p:nvSpPr>
          <p:cNvPr id="3" name="Content Placeholder 2">
            <a:extLst>
              <a:ext uri="{FF2B5EF4-FFF2-40B4-BE49-F238E27FC236}">
                <a16:creationId xmlns:a16="http://schemas.microsoft.com/office/drawing/2014/main" id="{F69D77AF-7D42-4118-8F4B-5C0B44FFADE4}"/>
              </a:ext>
            </a:extLst>
          </p:cNvPr>
          <p:cNvSpPr>
            <a:spLocks noGrp="1"/>
          </p:cNvSpPr>
          <p:nvPr>
            <p:ph idx="1"/>
          </p:nvPr>
        </p:nvSpPr>
        <p:spPr/>
        <p:txBody>
          <a:bodyPr>
            <a:normAutofit/>
          </a:bodyPr>
          <a:lstStyle/>
          <a:p>
            <a:r>
              <a:rPr lang="en-US" dirty="0"/>
              <a:t>Students will use chemicals and lab equipment to perform water quality tests</a:t>
            </a:r>
          </a:p>
          <a:p>
            <a:pPr marL="0" indent="0">
              <a:buNone/>
            </a:pPr>
            <a:r>
              <a:rPr lang="en-US" dirty="0"/>
              <a:t>		- Turbidity	    						 - Temperature		</a:t>
            </a:r>
          </a:p>
          <a:p>
            <a:pPr marL="0" indent="0">
              <a:buNone/>
            </a:pPr>
            <a:r>
              <a:rPr lang="en-US" dirty="0"/>
              <a:t>		- pH								- Alkalinity</a:t>
            </a:r>
          </a:p>
          <a:p>
            <a:pPr marL="0" indent="0">
              <a:buNone/>
            </a:pPr>
            <a:r>
              <a:rPr lang="en-US" dirty="0"/>
              <a:t>		- Dissolved oxygen					- Nitrogen</a:t>
            </a:r>
          </a:p>
          <a:p>
            <a:pPr marL="0" indent="0">
              <a:buNone/>
            </a:pPr>
            <a:r>
              <a:rPr lang="en-US" dirty="0"/>
              <a:t>		- Phosphorus						- E-coli</a:t>
            </a:r>
          </a:p>
          <a:p>
            <a:pPr marL="0" indent="0">
              <a:buNone/>
            </a:pPr>
            <a:r>
              <a:rPr lang="en-US" dirty="0"/>
              <a:t>SOL:  Science 6.7g, LS.1, LS.6, LS.8, LS.9, LS.12, PS.1, PS.2, PS.7, BIO .2</a:t>
            </a:r>
          </a:p>
        </p:txBody>
      </p:sp>
    </p:spTree>
    <p:extLst>
      <p:ext uri="{BB962C8B-B14F-4D97-AF65-F5344CB8AC3E}">
        <p14:creationId xmlns:p14="http://schemas.microsoft.com/office/powerpoint/2010/main" val="737176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B2CE-0F7A-4B1D-A2E2-C10D93D29A7D}"/>
              </a:ext>
            </a:extLst>
          </p:cNvPr>
          <p:cNvSpPr>
            <a:spLocks noGrp="1"/>
          </p:cNvSpPr>
          <p:nvPr>
            <p:ph type="title"/>
          </p:nvPr>
        </p:nvSpPr>
        <p:spPr/>
        <p:txBody>
          <a:bodyPr/>
          <a:lstStyle/>
          <a:p>
            <a:r>
              <a:rPr lang="en-US" dirty="0"/>
              <a:t>Erosion Experiments</a:t>
            </a:r>
          </a:p>
        </p:txBody>
      </p:sp>
      <p:sp>
        <p:nvSpPr>
          <p:cNvPr id="3" name="Content Placeholder 2">
            <a:extLst>
              <a:ext uri="{FF2B5EF4-FFF2-40B4-BE49-F238E27FC236}">
                <a16:creationId xmlns:a16="http://schemas.microsoft.com/office/drawing/2014/main" id="{81414147-AE34-4CE9-8372-6A34C22E1B8A}"/>
              </a:ext>
            </a:extLst>
          </p:cNvPr>
          <p:cNvSpPr>
            <a:spLocks noGrp="1"/>
          </p:cNvSpPr>
          <p:nvPr>
            <p:ph idx="1"/>
          </p:nvPr>
        </p:nvSpPr>
        <p:spPr/>
        <p:txBody>
          <a:bodyPr/>
          <a:lstStyle/>
          <a:p>
            <a:r>
              <a:rPr lang="en-US" dirty="0"/>
              <a:t>Sediments are the number 1 pollutant in our waterways (soil shake)</a:t>
            </a:r>
          </a:p>
          <a:p>
            <a:r>
              <a:rPr lang="en-US" dirty="0"/>
              <a:t>Experiments using skittles are performed demonstrating weathering and erosion</a:t>
            </a:r>
          </a:p>
          <a:p>
            <a:endParaRPr lang="en-US" dirty="0"/>
          </a:p>
        </p:txBody>
      </p:sp>
      <p:pic>
        <p:nvPicPr>
          <p:cNvPr id="5" name="Picture 4">
            <a:extLst>
              <a:ext uri="{FF2B5EF4-FFF2-40B4-BE49-F238E27FC236}">
                <a16:creationId xmlns:a16="http://schemas.microsoft.com/office/drawing/2014/main" id="{48463CDC-CC5A-40E1-9AA1-415D79F3CF40}"/>
              </a:ext>
            </a:extLst>
          </p:cNvPr>
          <p:cNvPicPr>
            <a:picLocks noChangeAspect="1"/>
          </p:cNvPicPr>
          <p:nvPr/>
        </p:nvPicPr>
        <p:blipFill>
          <a:blip r:embed="rId2"/>
          <a:stretch>
            <a:fillRect/>
          </a:stretch>
        </p:blipFill>
        <p:spPr>
          <a:xfrm>
            <a:off x="4015232" y="3571241"/>
            <a:ext cx="3434080" cy="2575560"/>
          </a:xfrm>
          <a:prstGeom prst="rect">
            <a:avLst/>
          </a:prstGeom>
        </p:spPr>
      </p:pic>
    </p:spTree>
    <p:extLst>
      <p:ext uri="{BB962C8B-B14F-4D97-AF65-F5344CB8AC3E}">
        <p14:creationId xmlns:p14="http://schemas.microsoft.com/office/powerpoint/2010/main" val="355180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D445-EB7D-435A-88DA-FC64BE3BBBBC}"/>
              </a:ext>
            </a:extLst>
          </p:cNvPr>
          <p:cNvSpPr>
            <a:spLocks noGrp="1"/>
          </p:cNvSpPr>
          <p:nvPr>
            <p:ph type="title"/>
          </p:nvPr>
        </p:nvSpPr>
        <p:spPr/>
        <p:txBody>
          <a:bodyPr/>
          <a:lstStyle/>
          <a:p>
            <a:r>
              <a:rPr lang="en-US" dirty="0"/>
              <a:t>Erosion Experiments</a:t>
            </a:r>
          </a:p>
        </p:txBody>
      </p:sp>
      <p:sp>
        <p:nvSpPr>
          <p:cNvPr id="3" name="Content Placeholder 2">
            <a:extLst>
              <a:ext uri="{FF2B5EF4-FFF2-40B4-BE49-F238E27FC236}">
                <a16:creationId xmlns:a16="http://schemas.microsoft.com/office/drawing/2014/main" id="{1A8044F3-DD6D-41CF-AB81-69D495F335AC}"/>
              </a:ext>
            </a:extLst>
          </p:cNvPr>
          <p:cNvSpPr>
            <a:spLocks noGrp="1"/>
          </p:cNvSpPr>
          <p:nvPr>
            <p:ph idx="1"/>
          </p:nvPr>
        </p:nvSpPr>
        <p:spPr/>
        <p:txBody>
          <a:bodyPr/>
          <a:lstStyle/>
          <a:p>
            <a:r>
              <a:rPr lang="en-US" dirty="0"/>
              <a:t>An erosion demonstration using bare soil is given</a:t>
            </a:r>
          </a:p>
          <a:p>
            <a:r>
              <a:rPr lang="en-US" dirty="0"/>
              <a:t>Then students are divided into groups of “landscape crews”.  Their assignment is to use rocks, pine straw, sod, plants, etc. to landscape a bare soil tray to prevent erosion.</a:t>
            </a:r>
          </a:p>
          <a:p>
            <a:endParaRPr lang="en-US" dirty="0"/>
          </a:p>
        </p:txBody>
      </p:sp>
      <p:pic>
        <p:nvPicPr>
          <p:cNvPr id="5" name="Picture 4">
            <a:extLst>
              <a:ext uri="{FF2B5EF4-FFF2-40B4-BE49-F238E27FC236}">
                <a16:creationId xmlns:a16="http://schemas.microsoft.com/office/drawing/2014/main" id="{41CACB8C-AE7B-4B1D-83CB-9354163A1BE8}"/>
              </a:ext>
            </a:extLst>
          </p:cNvPr>
          <p:cNvPicPr>
            <a:picLocks noChangeAspect="1"/>
          </p:cNvPicPr>
          <p:nvPr/>
        </p:nvPicPr>
        <p:blipFill>
          <a:blip r:embed="rId2"/>
          <a:stretch>
            <a:fillRect/>
          </a:stretch>
        </p:blipFill>
        <p:spPr>
          <a:xfrm>
            <a:off x="5600192" y="3973577"/>
            <a:ext cx="2897632" cy="2173224"/>
          </a:xfrm>
          <a:prstGeom prst="rect">
            <a:avLst/>
          </a:prstGeom>
        </p:spPr>
      </p:pic>
    </p:spTree>
    <p:extLst>
      <p:ext uri="{BB962C8B-B14F-4D97-AF65-F5344CB8AC3E}">
        <p14:creationId xmlns:p14="http://schemas.microsoft.com/office/powerpoint/2010/main" val="3490902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5363-7B85-4EE1-9DD4-C7A80A7679AC}"/>
              </a:ext>
            </a:extLst>
          </p:cNvPr>
          <p:cNvSpPr>
            <a:spLocks noGrp="1"/>
          </p:cNvSpPr>
          <p:nvPr>
            <p:ph type="title"/>
          </p:nvPr>
        </p:nvSpPr>
        <p:spPr/>
        <p:txBody>
          <a:bodyPr/>
          <a:lstStyle/>
          <a:p>
            <a:r>
              <a:rPr lang="en-US" dirty="0"/>
              <a:t>Erosion Experiments</a:t>
            </a:r>
          </a:p>
        </p:txBody>
      </p:sp>
      <p:sp>
        <p:nvSpPr>
          <p:cNvPr id="3" name="Content Placeholder 2">
            <a:extLst>
              <a:ext uri="{FF2B5EF4-FFF2-40B4-BE49-F238E27FC236}">
                <a16:creationId xmlns:a16="http://schemas.microsoft.com/office/drawing/2014/main" id="{1893E2DC-F264-4446-9271-BE9EC07FD64E}"/>
              </a:ext>
            </a:extLst>
          </p:cNvPr>
          <p:cNvSpPr>
            <a:spLocks noGrp="1"/>
          </p:cNvSpPr>
          <p:nvPr>
            <p:ph idx="1"/>
          </p:nvPr>
        </p:nvSpPr>
        <p:spPr/>
        <p:txBody>
          <a:bodyPr/>
          <a:lstStyle/>
          <a:p>
            <a:r>
              <a:rPr lang="en-US" dirty="0"/>
              <a:t>We make it rain using a Styrofoam cup with holes punched in the bottom of it over the newly landscaped tray to see how well each landscape crew did in preventing erosion</a:t>
            </a:r>
          </a:p>
          <a:p>
            <a:r>
              <a:rPr lang="en-US" dirty="0"/>
              <a:t>Students are paid using leftover skittles from the first experiment</a:t>
            </a:r>
          </a:p>
        </p:txBody>
      </p:sp>
    </p:spTree>
    <p:extLst>
      <p:ext uri="{BB962C8B-B14F-4D97-AF65-F5344CB8AC3E}">
        <p14:creationId xmlns:p14="http://schemas.microsoft.com/office/powerpoint/2010/main" val="118408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5B91-23EE-435F-BDB3-7C18B190E0B9}"/>
              </a:ext>
            </a:extLst>
          </p:cNvPr>
          <p:cNvSpPr>
            <a:spLocks noGrp="1"/>
          </p:cNvSpPr>
          <p:nvPr>
            <p:ph type="title"/>
          </p:nvPr>
        </p:nvSpPr>
        <p:spPr/>
        <p:txBody>
          <a:bodyPr/>
          <a:lstStyle/>
          <a:p>
            <a:r>
              <a:rPr lang="en-US" dirty="0"/>
              <a:t>Rocks and Minerals – Rock Cycle</a:t>
            </a:r>
          </a:p>
        </p:txBody>
      </p:sp>
      <p:sp>
        <p:nvSpPr>
          <p:cNvPr id="3" name="Content Placeholder 2">
            <a:extLst>
              <a:ext uri="{FF2B5EF4-FFF2-40B4-BE49-F238E27FC236}">
                <a16:creationId xmlns:a16="http://schemas.microsoft.com/office/drawing/2014/main" id="{3F17A146-FBD0-4D08-BFC9-47F5A1D8B0E4}"/>
              </a:ext>
            </a:extLst>
          </p:cNvPr>
          <p:cNvSpPr>
            <a:spLocks noGrp="1"/>
          </p:cNvSpPr>
          <p:nvPr>
            <p:ph idx="1"/>
          </p:nvPr>
        </p:nvSpPr>
        <p:spPr/>
        <p:txBody>
          <a:bodyPr>
            <a:normAutofit lnSpcReduction="10000"/>
          </a:bodyPr>
          <a:lstStyle/>
          <a:p>
            <a:r>
              <a:rPr lang="en-US" dirty="0"/>
              <a:t>Fascinating facts about rocks and minerals are discussed.  Students view trays of igneous, metamorphic and sedimentary rocks</a:t>
            </a:r>
          </a:p>
          <a:p>
            <a:r>
              <a:rPr lang="en-US" dirty="0"/>
              <a:t>Students divide into groups and are given a mineral and a test kit and have to identify their mineral.</a:t>
            </a:r>
          </a:p>
          <a:p>
            <a:r>
              <a:rPr lang="en-US" dirty="0"/>
              <a:t>Then students play a rock cycle game where they role a die to determine which of 11 stations they go to on their journey as a rock.  At each station they collect a bead and end up making a bracelet.</a:t>
            </a:r>
          </a:p>
          <a:p>
            <a:r>
              <a:rPr lang="en-US" dirty="0"/>
              <a:t>SOL:  ES.4 and ES.5</a:t>
            </a:r>
          </a:p>
        </p:txBody>
      </p:sp>
    </p:spTree>
    <p:extLst>
      <p:ext uri="{BB962C8B-B14F-4D97-AF65-F5344CB8AC3E}">
        <p14:creationId xmlns:p14="http://schemas.microsoft.com/office/powerpoint/2010/main" val="3884131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23E4-C356-4B5F-80EC-4C06D0C5941D}"/>
              </a:ext>
            </a:extLst>
          </p:cNvPr>
          <p:cNvSpPr>
            <a:spLocks noGrp="1"/>
          </p:cNvSpPr>
          <p:nvPr>
            <p:ph type="title"/>
          </p:nvPr>
        </p:nvSpPr>
        <p:spPr/>
        <p:txBody>
          <a:bodyPr/>
          <a:lstStyle/>
          <a:p>
            <a:r>
              <a:rPr lang="en-US" dirty="0"/>
              <a:t>Poster Contest</a:t>
            </a:r>
          </a:p>
        </p:txBody>
      </p:sp>
      <p:sp>
        <p:nvSpPr>
          <p:cNvPr id="3" name="Content Placeholder 2">
            <a:extLst>
              <a:ext uri="{FF2B5EF4-FFF2-40B4-BE49-F238E27FC236}">
                <a16:creationId xmlns:a16="http://schemas.microsoft.com/office/drawing/2014/main" id="{DE3DAA14-808E-4685-86A8-CA6E0E374BDD}"/>
              </a:ext>
            </a:extLst>
          </p:cNvPr>
          <p:cNvSpPr>
            <a:spLocks noGrp="1"/>
          </p:cNvSpPr>
          <p:nvPr>
            <p:ph idx="1"/>
          </p:nvPr>
        </p:nvSpPr>
        <p:spPr/>
        <p:txBody>
          <a:bodyPr>
            <a:normAutofit lnSpcReduction="10000"/>
          </a:bodyPr>
          <a:lstStyle/>
          <a:p>
            <a:r>
              <a:rPr lang="en-US" dirty="0"/>
              <a:t>Each year the National Association of Conservation District has a theme.  The theme for 2017 is “Healthy Soils are Full of Life”</a:t>
            </a:r>
          </a:p>
          <a:p>
            <a:r>
              <a:rPr lang="en-US" dirty="0"/>
              <a:t>Did you know that in a handful of healthy soil, there are more living organisms than there are human beings on planet earth?  Most of these organisms are bacteria which help keep soil’s pH in balance.  We use soil bacteria to make antibiotics, anti-depressants, anti-fungal and anti-cancer medicines.</a:t>
            </a:r>
          </a:p>
          <a:p>
            <a:pPr marL="0" indent="0">
              <a:buNone/>
            </a:pPr>
            <a:r>
              <a:rPr lang="en-US" dirty="0"/>
              <a:t> </a:t>
            </a:r>
          </a:p>
          <a:p>
            <a:endParaRPr lang="en-US" dirty="0"/>
          </a:p>
        </p:txBody>
      </p:sp>
    </p:spTree>
    <p:extLst>
      <p:ext uri="{BB962C8B-B14F-4D97-AF65-F5344CB8AC3E}">
        <p14:creationId xmlns:p14="http://schemas.microsoft.com/office/powerpoint/2010/main" val="27093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EC98-C157-417A-9241-BEEE6E23597F}"/>
              </a:ext>
            </a:extLst>
          </p:cNvPr>
          <p:cNvSpPr>
            <a:spLocks noGrp="1"/>
          </p:cNvSpPr>
          <p:nvPr>
            <p:ph type="title"/>
          </p:nvPr>
        </p:nvSpPr>
        <p:spPr/>
        <p:txBody>
          <a:bodyPr/>
          <a:lstStyle/>
          <a:p>
            <a:r>
              <a:rPr lang="en-US" dirty="0"/>
              <a:t>Poster Contest</a:t>
            </a:r>
          </a:p>
        </p:txBody>
      </p:sp>
      <p:sp>
        <p:nvSpPr>
          <p:cNvPr id="3" name="Content Placeholder 2">
            <a:extLst>
              <a:ext uri="{FF2B5EF4-FFF2-40B4-BE49-F238E27FC236}">
                <a16:creationId xmlns:a16="http://schemas.microsoft.com/office/drawing/2014/main" id="{1EA706A0-9043-476D-B9FC-5A389D89003D}"/>
              </a:ext>
            </a:extLst>
          </p:cNvPr>
          <p:cNvSpPr>
            <a:spLocks noGrp="1"/>
          </p:cNvSpPr>
          <p:nvPr>
            <p:ph idx="1"/>
          </p:nvPr>
        </p:nvSpPr>
        <p:spPr/>
        <p:txBody>
          <a:bodyPr/>
          <a:lstStyle/>
          <a:p>
            <a:r>
              <a:rPr lang="en-US" dirty="0"/>
              <a:t>There are 5 categories for the contest:  K-1, 2-3, 4-6, 7-9 and 10-12</a:t>
            </a:r>
          </a:p>
          <a:p>
            <a:r>
              <a:rPr lang="en-US" dirty="0"/>
              <a:t>The District will award a $75 gift card to first place winners, $50 to second place winners and $25 for third place winners in each category. </a:t>
            </a:r>
          </a:p>
          <a:p>
            <a:r>
              <a:rPr lang="en-US" dirty="0"/>
              <a:t>Posters are due October 2, 2017</a:t>
            </a:r>
          </a:p>
          <a:p>
            <a:r>
              <a:rPr lang="en-US" dirty="0"/>
              <a:t>Healthy Soils are Full of Life must be written somewhere on the poster and an entry form must be attached to the back of the poster.  (Hand out entry forms with rules on the back side)</a:t>
            </a:r>
          </a:p>
          <a:p>
            <a:endParaRPr lang="en-US" dirty="0"/>
          </a:p>
        </p:txBody>
      </p:sp>
    </p:spTree>
    <p:extLst>
      <p:ext uri="{BB962C8B-B14F-4D97-AF65-F5344CB8AC3E}">
        <p14:creationId xmlns:p14="http://schemas.microsoft.com/office/powerpoint/2010/main" val="363214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652C9-DB4C-46A9-BC77-273912F9AFB2}"/>
              </a:ext>
            </a:extLst>
          </p:cNvPr>
          <p:cNvSpPr>
            <a:spLocks noGrp="1"/>
          </p:cNvSpPr>
          <p:nvPr>
            <p:ph type="title"/>
          </p:nvPr>
        </p:nvSpPr>
        <p:spPr/>
        <p:txBody>
          <a:bodyPr>
            <a:normAutofit/>
          </a:bodyPr>
          <a:lstStyle/>
          <a:p>
            <a:r>
              <a:rPr lang="en-US" dirty="0"/>
              <a:t>2016 Cumberland Poster Contest Winners</a:t>
            </a:r>
          </a:p>
        </p:txBody>
      </p:sp>
      <p:pic>
        <p:nvPicPr>
          <p:cNvPr id="5" name="Content Placeholder 4">
            <a:extLst>
              <a:ext uri="{FF2B5EF4-FFF2-40B4-BE49-F238E27FC236}">
                <a16:creationId xmlns:a16="http://schemas.microsoft.com/office/drawing/2014/main" id="{FC7868A0-D33C-4414-BB00-C70B7CF28840}"/>
              </a:ext>
            </a:extLst>
          </p:cNvPr>
          <p:cNvPicPr>
            <a:picLocks noGrp="1" noChangeAspect="1"/>
          </p:cNvPicPr>
          <p:nvPr>
            <p:ph idx="1"/>
          </p:nvPr>
        </p:nvPicPr>
        <p:blipFill>
          <a:blip r:embed="rId2"/>
          <a:stretch>
            <a:fillRect/>
          </a:stretch>
        </p:blipFill>
        <p:spPr>
          <a:xfrm>
            <a:off x="6254496" y="2557082"/>
            <a:ext cx="4178806" cy="3134105"/>
          </a:xfrm>
        </p:spPr>
      </p:pic>
      <p:pic>
        <p:nvPicPr>
          <p:cNvPr id="7" name="Picture 6">
            <a:extLst>
              <a:ext uri="{FF2B5EF4-FFF2-40B4-BE49-F238E27FC236}">
                <a16:creationId xmlns:a16="http://schemas.microsoft.com/office/drawing/2014/main" id="{3158A435-D083-454C-9730-7EAC2D657830}"/>
              </a:ext>
            </a:extLst>
          </p:cNvPr>
          <p:cNvPicPr>
            <a:picLocks noChangeAspect="1"/>
          </p:cNvPicPr>
          <p:nvPr/>
        </p:nvPicPr>
        <p:blipFill>
          <a:blip r:embed="rId3"/>
          <a:stretch>
            <a:fillRect/>
          </a:stretch>
        </p:blipFill>
        <p:spPr>
          <a:xfrm>
            <a:off x="1987296" y="2557082"/>
            <a:ext cx="2339960" cy="3119946"/>
          </a:xfrm>
          <a:prstGeom prst="rect">
            <a:avLst/>
          </a:prstGeom>
        </p:spPr>
      </p:pic>
      <p:sp>
        <p:nvSpPr>
          <p:cNvPr id="8" name="TextBox 7">
            <a:extLst>
              <a:ext uri="{FF2B5EF4-FFF2-40B4-BE49-F238E27FC236}">
                <a16:creationId xmlns:a16="http://schemas.microsoft.com/office/drawing/2014/main" id="{1668FB28-7405-437A-A6E5-CC1CB0C3C40D}"/>
              </a:ext>
            </a:extLst>
          </p:cNvPr>
          <p:cNvSpPr txBox="1"/>
          <p:nvPr/>
        </p:nvSpPr>
        <p:spPr>
          <a:xfrm>
            <a:off x="1987296" y="5697563"/>
            <a:ext cx="8446006" cy="369332"/>
          </a:xfrm>
          <a:prstGeom prst="rect">
            <a:avLst/>
          </a:prstGeom>
          <a:noFill/>
        </p:spPr>
        <p:txBody>
          <a:bodyPr wrap="square" rtlCol="0">
            <a:spAutoFit/>
          </a:bodyPr>
          <a:lstStyle/>
          <a:p>
            <a:r>
              <a:rPr lang="en-US" dirty="0"/>
              <a:t>Katie Page						  Drew, Vanessa, Kaleb, Sammy, Mia and Mrs. Jones</a:t>
            </a:r>
          </a:p>
        </p:txBody>
      </p:sp>
    </p:spTree>
    <p:extLst>
      <p:ext uri="{BB962C8B-B14F-4D97-AF65-F5344CB8AC3E}">
        <p14:creationId xmlns:p14="http://schemas.microsoft.com/office/powerpoint/2010/main" val="403907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6CB3-E4E8-4CBB-97DB-963C57528579}"/>
              </a:ext>
            </a:extLst>
          </p:cNvPr>
          <p:cNvSpPr>
            <a:spLocks noGrp="1"/>
          </p:cNvSpPr>
          <p:nvPr>
            <p:ph type="title"/>
          </p:nvPr>
        </p:nvSpPr>
        <p:spPr/>
        <p:txBody>
          <a:bodyPr/>
          <a:lstStyle/>
          <a:p>
            <a:r>
              <a:rPr lang="en-US" dirty="0"/>
              <a:t>Field Days</a:t>
            </a:r>
          </a:p>
        </p:txBody>
      </p:sp>
      <p:sp>
        <p:nvSpPr>
          <p:cNvPr id="3" name="Content Placeholder 2">
            <a:extLst>
              <a:ext uri="{FF2B5EF4-FFF2-40B4-BE49-F238E27FC236}">
                <a16:creationId xmlns:a16="http://schemas.microsoft.com/office/drawing/2014/main" id="{25D7C067-FB2E-41FF-8DC4-3B1F3540F7BB}"/>
              </a:ext>
            </a:extLst>
          </p:cNvPr>
          <p:cNvSpPr>
            <a:spLocks noGrp="1"/>
          </p:cNvSpPr>
          <p:nvPr>
            <p:ph idx="1"/>
          </p:nvPr>
        </p:nvSpPr>
        <p:spPr/>
        <p:txBody>
          <a:bodyPr/>
          <a:lstStyle/>
          <a:p>
            <a:r>
              <a:rPr lang="en-US" dirty="0"/>
              <a:t>The District partners with State Parks, Game and Inland Fisheries, Forestry and Cooperative Extension to organize educational field days.  Let us know if we can organize one for you.</a:t>
            </a:r>
          </a:p>
          <a:p>
            <a:endParaRPr lang="en-US" dirty="0"/>
          </a:p>
        </p:txBody>
      </p:sp>
    </p:spTree>
    <p:extLst>
      <p:ext uri="{BB962C8B-B14F-4D97-AF65-F5344CB8AC3E}">
        <p14:creationId xmlns:p14="http://schemas.microsoft.com/office/powerpoint/2010/main" val="4171900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0B14-9CC2-46E7-8D0B-421CA8680ECC}"/>
              </a:ext>
            </a:extLst>
          </p:cNvPr>
          <p:cNvSpPr>
            <a:spLocks noGrp="1"/>
          </p:cNvSpPr>
          <p:nvPr>
            <p:ph type="title"/>
          </p:nvPr>
        </p:nvSpPr>
        <p:spPr/>
        <p:txBody>
          <a:bodyPr/>
          <a:lstStyle/>
          <a:p>
            <a:r>
              <a:rPr lang="en-US" dirty="0"/>
              <a:t>Field Trips</a:t>
            </a:r>
          </a:p>
        </p:txBody>
      </p:sp>
      <p:sp>
        <p:nvSpPr>
          <p:cNvPr id="3" name="Content Placeholder 2">
            <a:extLst>
              <a:ext uri="{FF2B5EF4-FFF2-40B4-BE49-F238E27FC236}">
                <a16:creationId xmlns:a16="http://schemas.microsoft.com/office/drawing/2014/main" id="{8A9F110A-87AA-4DD1-9A3E-2679F1C88678}"/>
              </a:ext>
            </a:extLst>
          </p:cNvPr>
          <p:cNvSpPr>
            <a:spLocks noGrp="1"/>
          </p:cNvSpPr>
          <p:nvPr>
            <p:ph idx="1"/>
          </p:nvPr>
        </p:nvSpPr>
        <p:spPr/>
        <p:txBody>
          <a:bodyPr/>
          <a:lstStyle/>
          <a:p>
            <a:r>
              <a:rPr lang="en-US" dirty="0"/>
              <a:t>The District has worked with the Chesapeake Bay Foundation to organize several field trips to the Brock Environmental Center in Virginia Beach.</a:t>
            </a:r>
          </a:p>
          <a:p>
            <a:r>
              <a:rPr lang="en-US" dirty="0"/>
              <a:t>Students tour the center and surrounding marshlands.</a:t>
            </a:r>
          </a:p>
          <a:p>
            <a:r>
              <a:rPr lang="en-US" dirty="0"/>
              <a:t>They board a 40-foot boat and explore the Lynnhaven River and Chesapeake Bay</a:t>
            </a:r>
          </a:p>
          <a:p>
            <a:r>
              <a:rPr lang="en-US" dirty="0"/>
              <a:t>They conduct water quality monitoring</a:t>
            </a:r>
          </a:p>
        </p:txBody>
      </p:sp>
    </p:spTree>
    <p:extLst>
      <p:ext uri="{BB962C8B-B14F-4D97-AF65-F5344CB8AC3E}">
        <p14:creationId xmlns:p14="http://schemas.microsoft.com/office/powerpoint/2010/main" val="356075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BDDB-22ED-44D9-BA69-8E85C0B8242C}"/>
              </a:ext>
            </a:extLst>
          </p:cNvPr>
          <p:cNvSpPr>
            <a:spLocks noGrp="1"/>
          </p:cNvSpPr>
          <p:nvPr>
            <p:ph type="title"/>
          </p:nvPr>
        </p:nvSpPr>
        <p:spPr/>
        <p:txBody>
          <a:bodyPr>
            <a:normAutofit fontScale="90000"/>
          </a:bodyPr>
          <a:lstStyle/>
          <a:p>
            <a:r>
              <a:rPr lang="en-US" dirty="0"/>
              <a:t>Why is it important to conserve soil and water?</a:t>
            </a:r>
          </a:p>
        </p:txBody>
      </p:sp>
      <p:sp>
        <p:nvSpPr>
          <p:cNvPr id="3" name="Content Placeholder 2">
            <a:extLst>
              <a:ext uri="{FF2B5EF4-FFF2-40B4-BE49-F238E27FC236}">
                <a16:creationId xmlns:a16="http://schemas.microsoft.com/office/drawing/2014/main" id="{6D8066AF-1494-4D10-B910-87387B58FB47}"/>
              </a:ext>
            </a:extLst>
          </p:cNvPr>
          <p:cNvSpPr>
            <a:spLocks noGrp="1"/>
          </p:cNvSpPr>
          <p:nvPr>
            <p:ph idx="1"/>
          </p:nvPr>
        </p:nvSpPr>
        <p:spPr/>
        <p:txBody>
          <a:bodyPr/>
          <a:lstStyle/>
          <a:p>
            <a:r>
              <a:rPr lang="en-US" dirty="0"/>
              <a:t>All the water in the world demo</a:t>
            </a:r>
          </a:p>
          <a:p>
            <a:r>
              <a:rPr lang="en-US" dirty="0"/>
              <a:t>The Earth as an apple demo</a:t>
            </a:r>
          </a:p>
        </p:txBody>
      </p:sp>
    </p:spTree>
    <p:extLst>
      <p:ext uri="{BB962C8B-B14F-4D97-AF65-F5344CB8AC3E}">
        <p14:creationId xmlns:p14="http://schemas.microsoft.com/office/powerpoint/2010/main" val="2311959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A0B0-6D9C-494A-A4CD-7495E9C8EC19}"/>
              </a:ext>
            </a:extLst>
          </p:cNvPr>
          <p:cNvSpPr>
            <a:spLocks noGrp="1"/>
          </p:cNvSpPr>
          <p:nvPr>
            <p:ph type="title"/>
          </p:nvPr>
        </p:nvSpPr>
        <p:spPr/>
        <p:txBody>
          <a:bodyPr/>
          <a:lstStyle/>
          <a:p>
            <a:r>
              <a:rPr lang="en-US" dirty="0"/>
              <a:t>Field Trips</a:t>
            </a:r>
          </a:p>
        </p:txBody>
      </p:sp>
      <p:sp>
        <p:nvSpPr>
          <p:cNvPr id="3" name="Content Placeholder 2">
            <a:extLst>
              <a:ext uri="{FF2B5EF4-FFF2-40B4-BE49-F238E27FC236}">
                <a16:creationId xmlns:a16="http://schemas.microsoft.com/office/drawing/2014/main" id="{51607B47-1E0A-43C7-9776-55BBDF3DBA2C}"/>
              </a:ext>
            </a:extLst>
          </p:cNvPr>
          <p:cNvSpPr>
            <a:spLocks noGrp="1"/>
          </p:cNvSpPr>
          <p:nvPr>
            <p:ph idx="1"/>
          </p:nvPr>
        </p:nvSpPr>
        <p:spPr/>
        <p:txBody>
          <a:bodyPr/>
          <a:lstStyle/>
          <a:p>
            <a:r>
              <a:rPr lang="en-US" dirty="0"/>
              <a:t>Trawl for fish, separate the catch and learn about it</a:t>
            </a:r>
          </a:p>
          <a:p>
            <a:r>
              <a:rPr lang="en-US" dirty="0"/>
              <a:t>Pull of crab pots</a:t>
            </a:r>
          </a:p>
          <a:p>
            <a:r>
              <a:rPr lang="en-US" dirty="0"/>
              <a:t>Pull up eel pots</a:t>
            </a:r>
          </a:p>
          <a:p>
            <a:pPr marL="0" indent="0">
              <a:buNone/>
            </a:pPr>
            <a:endParaRPr lang="en-US" dirty="0"/>
          </a:p>
        </p:txBody>
      </p:sp>
      <p:pic>
        <p:nvPicPr>
          <p:cNvPr id="5" name="Picture 4">
            <a:extLst>
              <a:ext uri="{FF2B5EF4-FFF2-40B4-BE49-F238E27FC236}">
                <a16:creationId xmlns:a16="http://schemas.microsoft.com/office/drawing/2014/main" id="{D3674B48-CF7B-4A2A-BEF8-E1B76CCEBB24}"/>
              </a:ext>
            </a:extLst>
          </p:cNvPr>
          <p:cNvPicPr>
            <a:picLocks noChangeAspect="1"/>
          </p:cNvPicPr>
          <p:nvPr/>
        </p:nvPicPr>
        <p:blipFill>
          <a:blip r:embed="rId2"/>
          <a:stretch>
            <a:fillRect/>
          </a:stretch>
        </p:blipFill>
        <p:spPr>
          <a:xfrm>
            <a:off x="4130040" y="3243072"/>
            <a:ext cx="2517648" cy="2517648"/>
          </a:xfrm>
          <a:prstGeom prst="rect">
            <a:avLst/>
          </a:prstGeom>
        </p:spPr>
      </p:pic>
      <p:pic>
        <p:nvPicPr>
          <p:cNvPr id="7" name="Picture 6">
            <a:extLst>
              <a:ext uri="{FF2B5EF4-FFF2-40B4-BE49-F238E27FC236}">
                <a16:creationId xmlns:a16="http://schemas.microsoft.com/office/drawing/2014/main" id="{73A95B17-3F27-4EAC-B685-25FC2C79DC1C}"/>
              </a:ext>
            </a:extLst>
          </p:cNvPr>
          <p:cNvPicPr>
            <a:picLocks noChangeAspect="1"/>
          </p:cNvPicPr>
          <p:nvPr/>
        </p:nvPicPr>
        <p:blipFill>
          <a:blip r:embed="rId3"/>
          <a:stretch>
            <a:fillRect/>
          </a:stretch>
        </p:blipFill>
        <p:spPr>
          <a:xfrm>
            <a:off x="7100821" y="3078480"/>
            <a:ext cx="3795776" cy="2846832"/>
          </a:xfrm>
          <a:prstGeom prst="rect">
            <a:avLst/>
          </a:prstGeom>
        </p:spPr>
      </p:pic>
    </p:spTree>
    <p:extLst>
      <p:ext uri="{BB962C8B-B14F-4D97-AF65-F5344CB8AC3E}">
        <p14:creationId xmlns:p14="http://schemas.microsoft.com/office/powerpoint/2010/main" val="1057494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DE21-6D75-43F2-AC42-5DC5122E8C65}"/>
              </a:ext>
            </a:extLst>
          </p:cNvPr>
          <p:cNvSpPr>
            <a:spLocks noGrp="1"/>
          </p:cNvSpPr>
          <p:nvPr>
            <p:ph type="title"/>
          </p:nvPr>
        </p:nvSpPr>
        <p:spPr/>
        <p:txBody>
          <a:bodyPr/>
          <a:lstStyle/>
          <a:p>
            <a:r>
              <a:rPr lang="en-US" dirty="0"/>
              <a:t>Field Trips</a:t>
            </a:r>
          </a:p>
        </p:txBody>
      </p:sp>
      <p:pic>
        <p:nvPicPr>
          <p:cNvPr id="5" name="Content Placeholder 4">
            <a:extLst>
              <a:ext uri="{FF2B5EF4-FFF2-40B4-BE49-F238E27FC236}">
                <a16:creationId xmlns:a16="http://schemas.microsoft.com/office/drawing/2014/main" id="{A067DD3D-B190-41AA-9F8F-9FDD2462D5B2}"/>
              </a:ext>
            </a:extLst>
          </p:cNvPr>
          <p:cNvPicPr>
            <a:picLocks noGrp="1" noChangeAspect="1"/>
          </p:cNvPicPr>
          <p:nvPr>
            <p:ph idx="1"/>
          </p:nvPr>
        </p:nvPicPr>
        <p:blipFill>
          <a:blip r:embed="rId2"/>
          <a:stretch>
            <a:fillRect/>
          </a:stretch>
        </p:blipFill>
        <p:spPr>
          <a:xfrm>
            <a:off x="1535366" y="2618423"/>
            <a:ext cx="3317875" cy="3317875"/>
          </a:xfrm>
        </p:spPr>
      </p:pic>
      <p:pic>
        <p:nvPicPr>
          <p:cNvPr id="7" name="Picture 6">
            <a:extLst>
              <a:ext uri="{FF2B5EF4-FFF2-40B4-BE49-F238E27FC236}">
                <a16:creationId xmlns:a16="http://schemas.microsoft.com/office/drawing/2014/main" id="{5FF044D4-8B5D-4C9B-BDE1-95C6438A5D59}"/>
              </a:ext>
            </a:extLst>
          </p:cNvPr>
          <p:cNvPicPr>
            <a:picLocks noChangeAspect="1"/>
          </p:cNvPicPr>
          <p:nvPr/>
        </p:nvPicPr>
        <p:blipFill>
          <a:blip r:embed="rId3"/>
          <a:stretch>
            <a:fillRect/>
          </a:stretch>
        </p:blipFill>
        <p:spPr>
          <a:xfrm>
            <a:off x="4983480" y="2721864"/>
            <a:ext cx="2746248" cy="2746248"/>
          </a:xfrm>
          <a:prstGeom prst="rect">
            <a:avLst/>
          </a:prstGeom>
        </p:spPr>
      </p:pic>
      <p:pic>
        <p:nvPicPr>
          <p:cNvPr id="9" name="Picture 8">
            <a:extLst>
              <a:ext uri="{FF2B5EF4-FFF2-40B4-BE49-F238E27FC236}">
                <a16:creationId xmlns:a16="http://schemas.microsoft.com/office/drawing/2014/main" id="{9CB9E861-AC7F-4526-9182-74A74BC18E15}"/>
              </a:ext>
            </a:extLst>
          </p:cNvPr>
          <p:cNvPicPr>
            <a:picLocks noChangeAspect="1"/>
          </p:cNvPicPr>
          <p:nvPr/>
        </p:nvPicPr>
        <p:blipFill>
          <a:blip r:embed="rId4"/>
          <a:stretch>
            <a:fillRect/>
          </a:stretch>
        </p:blipFill>
        <p:spPr>
          <a:xfrm>
            <a:off x="7958328" y="2618423"/>
            <a:ext cx="3496056" cy="3496056"/>
          </a:xfrm>
          <a:prstGeom prst="rect">
            <a:avLst/>
          </a:prstGeom>
        </p:spPr>
      </p:pic>
    </p:spTree>
    <p:extLst>
      <p:ext uri="{BB962C8B-B14F-4D97-AF65-F5344CB8AC3E}">
        <p14:creationId xmlns:p14="http://schemas.microsoft.com/office/powerpoint/2010/main" val="1959370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C90BF-CAA9-4841-BBDF-91A70A90401B}"/>
              </a:ext>
            </a:extLst>
          </p:cNvPr>
          <p:cNvSpPr>
            <a:spLocks noGrp="1"/>
          </p:cNvSpPr>
          <p:nvPr>
            <p:ph type="title"/>
          </p:nvPr>
        </p:nvSpPr>
        <p:spPr/>
        <p:txBody>
          <a:bodyPr/>
          <a:lstStyle/>
          <a:p>
            <a:r>
              <a:rPr lang="en-US" dirty="0"/>
              <a:t>Field Trips</a:t>
            </a:r>
          </a:p>
        </p:txBody>
      </p:sp>
      <p:pic>
        <p:nvPicPr>
          <p:cNvPr id="5" name="Content Placeholder 4">
            <a:extLst>
              <a:ext uri="{FF2B5EF4-FFF2-40B4-BE49-F238E27FC236}">
                <a16:creationId xmlns:a16="http://schemas.microsoft.com/office/drawing/2014/main" id="{8E992D94-B4BA-4DB3-BDEA-58EECD324B89}"/>
              </a:ext>
            </a:extLst>
          </p:cNvPr>
          <p:cNvPicPr>
            <a:picLocks noGrp="1" noChangeAspect="1"/>
          </p:cNvPicPr>
          <p:nvPr>
            <p:ph idx="1"/>
          </p:nvPr>
        </p:nvPicPr>
        <p:blipFill>
          <a:blip r:embed="rId2"/>
          <a:stretch>
            <a:fillRect/>
          </a:stretch>
        </p:blipFill>
        <p:spPr>
          <a:xfrm>
            <a:off x="1055539" y="2569655"/>
            <a:ext cx="4423833" cy="3317875"/>
          </a:xfrm>
        </p:spPr>
      </p:pic>
      <p:pic>
        <p:nvPicPr>
          <p:cNvPr id="7" name="Picture 6">
            <a:extLst>
              <a:ext uri="{FF2B5EF4-FFF2-40B4-BE49-F238E27FC236}">
                <a16:creationId xmlns:a16="http://schemas.microsoft.com/office/drawing/2014/main" id="{BD0BEBA3-D044-4FE3-9766-01852D05C541}"/>
              </a:ext>
            </a:extLst>
          </p:cNvPr>
          <p:cNvPicPr>
            <a:picLocks noChangeAspect="1"/>
          </p:cNvPicPr>
          <p:nvPr/>
        </p:nvPicPr>
        <p:blipFill>
          <a:blip r:embed="rId3"/>
          <a:stretch>
            <a:fillRect/>
          </a:stretch>
        </p:blipFill>
        <p:spPr>
          <a:xfrm>
            <a:off x="6392984" y="2705887"/>
            <a:ext cx="4242191" cy="3181643"/>
          </a:xfrm>
          <a:prstGeom prst="rect">
            <a:avLst/>
          </a:prstGeom>
        </p:spPr>
      </p:pic>
    </p:spTree>
    <p:extLst>
      <p:ext uri="{BB962C8B-B14F-4D97-AF65-F5344CB8AC3E}">
        <p14:creationId xmlns:p14="http://schemas.microsoft.com/office/powerpoint/2010/main" val="168965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16DC-622C-4E4D-8526-1C94B97DB506}"/>
              </a:ext>
            </a:extLst>
          </p:cNvPr>
          <p:cNvSpPr>
            <a:spLocks noGrp="1"/>
          </p:cNvSpPr>
          <p:nvPr>
            <p:ph type="title"/>
          </p:nvPr>
        </p:nvSpPr>
        <p:spPr/>
        <p:txBody>
          <a:bodyPr/>
          <a:lstStyle/>
          <a:p>
            <a:r>
              <a:rPr lang="en-US" dirty="0"/>
              <a:t>Field Trips</a:t>
            </a:r>
          </a:p>
        </p:txBody>
      </p:sp>
      <p:pic>
        <p:nvPicPr>
          <p:cNvPr id="9" name="Content Placeholder 8">
            <a:extLst>
              <a:ext uri="{FF2B5EF4-FFF2-40B4-BE49-F238E27FC236}">
                <a16:creationId xmlns:a16="http://schemas.microsoft.com/office/drawing/2014/main" id="{A028520E-0B38-4927-99F9-E5FF1A29E76A}"/>
              </a:ext>
            </a:extLst>
          </p:cNvPr>
          <p:cNvPicPr>
            <a:picLocks noGrp="1" noChangeAspect="1"/>
          </p:cNvPicPr>
          <p:nvPr>
            <p:ph idx="1"/>
          </p:nvPr>
        </p:nvPicPr>
        <p:blipFill>
          <a:blip r:embed="rId2"/>
          <a:stretch>
            <a:fillRect/>
          </a:stretch>
        </p:blipFill>
        <p:spPr>
          <a:xfrm>
            <a:off x="2854185" y="2529328"/>
            <a:ext cx="2488406" cy="3317875"/>
          </a:xfrm>
        </p:spPr>
      </p:pic>
      <p:pic>
        <p:nvPicPr>
          <p:cNvPr id="11" name="Picture 10">
            <a:extLst>
              <a:ext uri="{FF2B5EF4-FFF2-40B4-BE49-F238E27FC236}">
                <a16:creationId xmlns:a16="http://schemas.microsoft.com/office/drawing/2014/main" id="{AF240CF9-7738-4705-BD0F-95ACE625684D}"/>
              </a:ext>
            </a:extLst>
          </p:cNvPr>
          <p:cNvPicPr>
            <a:picLocks noChangeAspect="1"/>
          </p:cNvPicPr>
          <p:nvPr/>
        </p:nvPicPr>
        <p:blipFill>
          <a:blip r:embed="rId3"/>
          <a:stretch>
            <a:fillRect/>
          </a:stretch>
        </p:blipFill>
        <p:spPr>
          <a:xfrm>
            <a:off x="6548804" y="2529328"/>
            <a:ext cx="2595196" cy="3460262"/>
          </a:xfrm>
          <a:prstGeom prst="rect">
            <a:avLst/>
          </a:prstGeom>
        </p:spPr>
      </p:pic>
    </p:spTree>
    <p:extLst>
      <p:ext uri="{BB962C8B-B14F-4D97-AF65-F5344CB8AC3E}">
        <p14:creationId xmlns:p14="http://schemas.microsoft.com/office/powerpoint/2010/main" val="1471056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A617-85F7-4751-A81C-69EE99D0024B}"/>
              </a:ext>
            </a:extLst>
          </p:cNvPr>
          <p:cNvSpPr>
            <a:spLocks noGrp="1"/>
          </p:cNvSpPr>
          <p:nvPr>
            <p:ph type="title"/>
          </p:nvPr>
        </p:nvSpPr>
        <p:spPr/>
        <p:txBody>
          <a:bodyPr>
            <a:normAutofit fontScale="90000"/>
          </a:bodyPr>
          <a:lstStyle/>
          <a:p>
            <a:r>
              <a:rPr lang="en-US" dirty="0"/>
              <a:t>We can Tailor Make a Program Just for You</a:t>
            </a:r>
          </a:p>
        </p:txBody>
      </p:sp>
      <p:sp>
        <p:nvSpPr>
          <p:cNvPr id="3" name="Content Placeholder 2">
            <a:extLst>
              <a:ext uri="{FF2B5EF4-FFF2-40B4-BE49-F238E27FC236}">
                <a16:creationId xmlns:a16="http://schemas.microsoft.com/office/drawing/2014/main" id="{8AFAC385-05A4-4D01-845A-110E1C204BD9}"/>
              </a:ext>
            </a:extLst>
          </p:cNvPr>
          <p:cNvSpPr>
            <a:spLocks noGrp="1"/>
          </p:cNvSpPr>
          <p:nvPr>
            <p:ph idx="1"/>
          </p:nvPr>
        </p:nvSpPr>
        <p:spPr/>
        <p:txBody>
          <a:bodyPr/>
          <a:lstStyle/>
          <a:p>
            <a:r>
              <a:rPr lang="en-US" dirty="0"/>
              <a:t>If your students just aren’t grasping a concept and you think we can create a program to help them grasp it, let us know.  We are here to support you!</a:t>
            </a:r>
          </a:p>
        </p:txBody>
      </p:sp>
      <p:pic>
        <p:nvPicPr>
          <p:cNvPr id="5" name="Picture 4">
            <a:extLst>
              <a:ext uri="{FF2B5EF4-FFF2-40B4-BE49-F238E27FC236}">
                <a16:creationId xmlns:a16="http://schemas.microsoft.com/office/drawing/2014/main" id="{FBFB2920-7C88-4564-8E93-2386D78A0E40}"/>
              </a:ext>
            </a:extLst>
          </p:cNvPr>
          <p:cNvPicPr>
            <a:picLocks noChangeAspect="1"/>
          </p:cNvPicPr>
          <p:nvPr/>
        </p:nvPicPr>
        <p:blipFill>
          <a:blip r:embed="rId2"/>
          <a:stretch>
            <a:fillRect/>
          </a:stretch>
        </p:blipFill>
        <p:spPr>
          <a:xfrm>
            <a:off x="5388864" y="3302503"/>
            <a:ext cx="1816952" cy="2573365"/>
          </a:xfrm>
          <a:prstGeom prst="rect">
            <a:avLst/>
          </a:prstGeom>
        </p:spPr>
      </p:pic>
    </p:spTree>
    <p:extLst>
      <p:ext uri="{BB962C8B-B14F-4D97-AF65-F5344CB8AC3E}">
        <p14:creationId xmlns:p14="http://schemas.microsoft.com/office/powerpoint/2010/main" val="1015088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5F18-ABF4-4D7E-B72B-17126937B668}"/>
              </a:ext>
            </a:extLst>
          </p:cNvPr>
          <p:cNvSpPr>
            <a:spLocks noGrp="1"/>
          </p:cNvSpPr>
          <p:nvPr>
            <p:ph type="title"/>
          </p:nvPr>
        </p:nvSpPr>
        <p:spPr/>
        <p:txBody>
          <a:bodyPr/>
          <a:lstStyle/>
          <a:p>
            <a:r>
              <a:rPr lang="en-US" dirty="0"/>
              <a:t>Resources Available for Check Out</a:t>
            </a:r>
          </a:p>
        </p:txBody>
      </p:sp>
      <p:pic>
        <p:nvPicPr>
          <p:cNvPr id="5" name="Content Placeholder 4">
            <a:extLst>
              <a:ext uri="{FF2B5EF4-FFF2-40B4-BE49-F238E27FC236}">
                <a16:creationId xmlns:a16="http://schemas.microsoft.com/office/drawing/2014/main" id="{DC82633A-35B9-430A-936C-1EC81119FE4E}"/>
              </a:ext>
            </a:extLst>
          </p:cNvPr>
          <p:cNvPicPr>
            <a:picLocks noGrp="1" noChangeAspect="1"/>
          </p:cNvPicPr>
          <p:nvPr>
            <p:ph idx="1"/>
          </p:nvPr>
        </p:nvPicPr>
        <p:blipFill>
          <a:blip r:embed="rId2"/>
          <a:stretch>
            <a:fillRect/>
          </a:stretch>
        </p:blipFill>
        <p:spPr>
          <a:xfrm>
            <a:off x="7313454" y="2715959"/>
            <a:ext cx="2563812" cy="3317875"/>
          </a:xfrm>
        </p:spPr>
      </p:pic>
      <p:sp>
        <p:nvSpPr>
          <p:cNvPr id="6" name="TextBox 5">
            <a:extLst>
              <a:ext uri="{FF2B5EF4-FFF2-40B4-BE49-F238E27FC236}">
                <a16:creationId xmlns:a16="http://schemas.microsoft.com/office/drawing/2014/main" id="{EF3ADC43-C341-43CC-A7E0-79CEA845665A}"/>
              </a:ext>
            </a:extLst>
          </p:cNvPr>
          <p:cNvSpPr txBox="1"/>
          <p:nvPr/>
        </p:nvSpPr>
        <p:spPr>
          <a:xfrm>
            <a:off x="2060448" y="3352800"/>
            <a:ext cx="3803904" cy="1477328"/>
          </a:xfrm>
          <a:prstGeom prst="rect">
            <a:avLst/>
          </a:prstGeom>
          <a:noFill/>
        </p:spPr>
        <p:txBody>
          <a:bodyPr wrap="square" rtlCol="0">
            <a:spAutoFit/>
          </a:bodyPr>
          <a:lstStyle/>
          <a:p>
            <a:r>
              <a:rPr lang="en-US" dirty="0"/>
              <a:t>The District has all kinds of resources available for check-out.  From buckets, to trowels, to books, to actual program materials.  Get your list of available resources today.</a:t>
            </a:r>
          </a:p>
        </p:txBody>
      </p:sp>
    </p:spTree>
    <p:extLst>
      <p:ext uri="{BB962C8B-B14F-4D97-AF65-F5344CB8AC3E}">
        <p14:creationId xmlns:p14="http://schemas.microsoft.com/office/powerpoint/2010/main" val="3539291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7212-8589-44A4-AED0-D49A3144B789}"/>
              </a:ext>
            </a:extLst>
          </p:cNvPr>
          <p:cNvSpPr>
            <a:spLocks noGrp="1"/>
          </p:cNvSpPr>
          <p:nvPr>
            <p:ph type="title"/>
          </p:nvPr>
        </p:nvSpPr>
        <p:spPr/>
        <p:txBody>
          <a:bodyPr>
            <a:normAutofit fontScale="90000"/>
          </a:bodyPr>
          <a:lstStyle/>
          <a:p>
            <a:pPr algn="ctr">
              <a:defRPr/>
            </a:pPr>
            <a:br>
              <a:rPr lang="en-US" dirty="0"/>
            </a:br>
            <a:r>
              <a:rPr lang="en-US" dirty="0"/>
              <a:t>College Scholarships</a:t>
            </a:r>
          </a:p>
        </p:txBody>
      </p:sp>
      <p:sp>
        <p:nvSpPr>
          <p:cNvPr id="3" name="Content Placeholder 2">
            <a:extLst>
              <a:ext uri="{FF2B5EF4-FFF2-40B4-BE49-F238E27FC236}">
                <a16:creationId xmlns:a16="http://schemas.microsoft.com/office/drawing/2014/main" id="{1B6B529B-174E-41D7-B4FC-E6D8ADF1F1D5}"/>
              </a:ext>
            </a:extLst>
          </p:cNvPr>
          <p:cNvSpPr>
            <a:spLocks noGrp="1"/>
          </p:cNvSpPr>
          <p:nvPr>
            <p:ph idx="1"/>
          </p:nvPr>
        </p:nvSpPr>
        <p:spPr>
          <a:xfrm>
            <a:off x="2590800" y="1828800"/>
            <a:ext cx="7543800" cy="4114800"/>
          </a:xfrm>
        </p:spPr>
        <p:txBody>
          <a:bodyPr>
            <a:normAutofit/>
          </a:bodyPr>
          <a:lstStyle/>
          <a:p>
            <a:pPr marL="0" indent="0">
              <a:buNone/>
              <a:defRPr/>
            </a:pPr>
            <a:endParaRPr lang="en-US" sz="2800" dirty="0"/>
          </a:p>
          <a:p>
            <a:pPr>
              <a:defRPr/>
            </a:pPr>
            <a:r>
              <a:rPr lang="en-US" sz="2800" dirty="0"/>
              <a:t>District awards two $1,000 scholarships each year: one to a senior in Buckingham County and one to a senior in Cumberland County</a:t>
            </a:r>
          </a:p>
          <a:p>
            <a:pPr>
              <a:defRPr/>
            </a:pPr>
            <a:r>
              <a:rPr lang="en-US" sz="2800" dirty="0"/>
              <a:t>Full-time student enrolled in or have applied to a college to study a curriculum related to environment</a:t>
            </a:r>
          </a:p>
          <a:p>
            <a:pPr>
              <a:defRPr/>
            </a:pPr>
            <a:r>
              <a:rPr lang="en-US" sz="2800" dirty="0"/>
              <a:t>Application information available in January</a:t>
            </a:r>
          </a:p>
          <a:p>
            <a:pPr>
              <a:defRPr/>
            </a:pPr>
            <a:endParaRPr lang="en-US" sz="2800" dirty="0"/>
          </a:p>
        </p:txBody>
      </p:sp>
    </p:spTree>
    <p:extLst>
      <p:ext uri="{BB962C8B-B14F-4D97-AF65-F5344CB8AC3E}">
        <p14:creationId xmlns:p14="http://schemas.microsoft.com/office/powerpoint/2010/main" val="4277517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3174-48A7-42CB-BE45-6DEC5B5C9E5B}"/>
              </a:ext>
            </a:extLst>
          </p:cNvPr>
          <p:cNvSpPr>
            <a:spLocks noGrp="1"/>
          </p:cNvSpPr>
          <p:nvPr>
            <p:ph type="title"/>
          </p:nvPr>
        </p:nvSpPr>
        <p:spPr/>
        <p:txBody>
          <a:bodyPr/>
          <a:lstStyle/>
          <a:p>
            <a:r>
              <a:rPr lang="en-US" dirty="0"/>
              <a:t>Website</a:t>
            </a:r>
          </a:p>
        </p:txBody>
      </p:sp>
      <p:sp>
        <p:nvSpPr>
          <p:cNvPr id="3" name="Content Placeholder 2">
            <a:extLst>
              <a:ext uri="{FF2B5EF4-FFF2-40B4-BE49-F238E27FC236}">
                <a16:creationId xmlns:a16="http://schemas.microsoft.com/office/drawing/2014/main" id="{4D53A48F-98DA-4756-969D-7E939DB31F49}"/>
              </a:ext>
            </a:extLst>
          </p:cNvPr>
          <p:cNvSpPr>
            <a:spLocks noGrp="1"/>
          </p:cNvSpPr>
          <p:nvPr>
            <p:ph idx="1"/>
          </p:nvPr>
        </p:nvSpPr>
        <p:spPr/>
        <p:txBody>
          <a:bodyPr/>
          <a:lstStyle/>
          <a:p>
            <a:r>
              <a:rPr lang="en-US" dirty="0"/>
              <a:t>Be sure and visit our website at </a:t>
            </a:r>
            <a:r>
              <a:rPr lang="en-US" dirty="0">
                <a:hlinkClick r:id="rId2"/>
              </a:rPr>
              <a:t>https://www.peterfranciscoswcd.org/</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019016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181F-5EA0-41D9-A743-8A4ACF980769}"/>
              </a:ext>
            </a:extLst>
          </p:cNvPr>
          <p:cNvSpPr>
            <a:spLocks noGrp="1"/>
          </p:cNvSpPr>
          <p:nvPr>
            <p:ph type="title"/>
          </p:nvPr>
        </p:nvSpPr>
        <p:spPr/>
        <p:txBody>
          <a:bodyPr/>
          <a:lstStyle/>
          <a:p>
            <a:r>
              <a:rPr lang="en-US" dirty="0" err="1"/>
              <a:t>Envirothon</a:t>
            </a:r>
            <a:endParaRPr lang="en-US" dirty="0"/>
          </a:p>
        </p:txBody>
      </p:sp>
      <p:pic>
        <p:nvPicPr>
          <p:cNvPr id="7" name="Content Placeholder 6">
            <a:extLst>
              <a:ext uri="{FF2B5EF4-FFF2-40B4-BE49-F238E27FC236}">
                <a16:creationId xmlns:a16="http://schemas.microsoft.com/office/drawing/2014/main" id="{4074222A-5372-45CB-A689-69DD421043F0}"/>
              </a:ext>
            </a:extLst>
          </p:cNvPr>
          <p:cNvPicPr>
            <a:picLocks noGrp="1" noChangeAspect="1"/>
          </p:cNvPicPr>
          <p:nvPr>
            <p:ph idx="1"/>
          </p:nvPr>
        </p:nvPicPr>
        <p:blipFill>
          <a:blip r:embed="rId2"/>
          <a:stretch>
            <a:fillRect/>
          </a:stretch>
        </p:blipFill>
        <p:spPr bwMode="auto">
          <a:xfrm>
            <a:off x="2827461" y="2557463"/>
            <a:ext cx="6537077"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331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BEE9-409D-4A9F-8863-6CB3896A51CF}"/>
              </a:ext>
            </a:extLst>
          </p:cNvPr>
          <p:cNvSpPr>
            <a:spLocks noGrp="1"/>
          </p:cNvSpPr>
          <p:nvPr>
            <p:ph type="title"/>
          </p:nvPr>
        </p:nvSpPr>
        <p:spPr/>
        <p:txBody>
          <a:bodyPr/>
          <a:lstStyle/>
          <a:p>
            <a:r>
              <a:rPr lang="en-US" dirty="0"/>
              <a:t>What is the </a:t>
            </a:r>
            <a:r>
              <a:rPr lang="en-US" dirty="0" err="1"/>
              <a:t>Envirothon</a:t>
            </a:r>
            <a:r>
              <a:rPr lang="en-US" dirty="0"/>
              <a:t>?</a:t>
            </a:r>
          </a:p>
        </p:txBody>
      </p:sp>
      <p:sp>
        <p:nvSpPr>
          <p:cNvPr id="3" name="Content Placeholder 2">
            <a:extLst>
              <a:ext uri="{FF2B5EF4-FFF2-40B4-BE49-F238E27FC236}">
                <a16:creationId xmlns:a16="http://schemas.microsoft.com/office/drawing/2014/main" id="{214888C5-E89E-4C9F-9C83-AD3C018B5725}"/>
              </a:ext>
            </a:extLst>
          </p:cNvPr>
          <p:cNvSpPr>
            <a:spLocks noGrp="1"/>
          </p:cNvSpPr>
          <p:nvPr>
            <p:ph idx="1"/>
          </p:nvPr>
        </p:nvSpPr>
        <p:spPr/>
        <p:txBody>
          <a:bodyPr>
            <a:normAutofit lnSpcReduction="10000"/>
          </a:bodyPr>
          <a:lstStyle/>
          <a:p>
            <a:r>
              <a:rPr lang="en-US" i="1" dirty="0"/>
              <a:t>The Virginia </a:t>
            </a:r>
            <a:r>
              <a:rPr lang="en-US" i="1" dirty="0" err="1"/>
              <a:t>Envirothon</a:t>
            </a:r>
            <a:r>
              <a:rPr lang="en-US" i="1" dirty="0"/>
              <a:t> is a team based natural resources competition for high school students.  Students learn stewardship and management concepts and work to solve real world environmental problems.  The program is field-oriented, community based and gives students an opportunity to work with natural resource professionals. </a:t>
            </a:r>
          </a:p>
          <a:p>
            <a:r>
              <a:rPr lang="en-US" i="1" dirty="0"/>
              <a:t>Students work in teams of five.  Throughout the school year students prepare to compete at the local level, qualify to then compete at the area level and the top three teams from the six Soil &amp; Water Conservation District areas in the state compete to be the State Winner.  These teams of high school students are tested on their knowledge of natural resources-soils, forestry, wildlife, aquatics and a current environmental issue.</a:t>
            </a:r>
            <a:endParaRPr lang="en-US" dirty="0"/>
          </a:p>
        </p:txBody>
      </p:sp>
    </p:spTree>
    <p:extLst>
      <p:ext uri="{BB962C8B-B14F-4D97-AF65-F5344CB8AC3E}">
        <p14:creationId xmlns:p14="http://schemas.microsoft.com/office/powerpoint/2010/main" val="74409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C718-6ABF-4B56-9608-5F58DB84B10A}"/>
              </a:ext>
            </a:extLst>
          </p:cNvPr>
          <p:cNvSpPr>
            <a:spLocks noGrp="1"/>
          </p:cNvSpPr>
          <p:nvPr>
            <p:ph type="title"/>
          </p:nvPr>
        </p:nvSpPr>
        <p:spPr/>
        <p:txBody>
          <a:bodyPr>
            <a:normAutofit fontScale="90000"/>
          </a:bodyPr>
          <a:lstStyle/>
          <a:p>
            <a:r>
              <a:rPr lang="en-US" dirty="0"/>
              <a:t>SOL- Related Educational Programs</a:t>
            </a:r>
            <a:br>
              <a:rPr lang="en-US" dirty="0"/>
            </a:br>
            <a:r>
              <a:rPr lang="en-US" dirty="0"/>
              <a:t>for Middle and High School </a:t>
            </a:r>
          </a:p>
        </p:txBody>
      </p:sp>
      <p:sp>
        <p:nvSpPr>
          <p:cNvPr id="3" name="Content Placeholder 2">
            <a:extLst>
              <a:ext uri="{FF2B5EF4-FFF2-40B4-BE49-F238E27FC236}">
                <a16:creationId xmlns:a16="http://schemas.microsoft.com/office/drawing/2014/main" id="{F7795AAA-37A9-4A4D-B407-6F2201D9F63E}"/>
              </a:ext>
            </a:extLst>
          </p:cNvPr>
          <p:cNvSpPr>
            <a:spLocks noGrp="1"/>
          </p:cNvSpPr>
          <p:nvPr>
            <p:ph idx="1"/>
          </p:nvPr>
        </p:nvSpPr>
        <p:spPr/>
        <p:txBody>
          <a:bodyPr>
            <a:normAutofit lnSpcReduction="10000"/>
          </a:bodyPr>
          <a:lstStyle/>
          <a:p>
            <a:r>
              <a:rPr lang="en-US" dirty="0"/>
              <a:t>The District offers free programs and has compiled a list of programs by grade together with the SOL that the program addresses.  </a:t>
            </a:r>
          </a:p>
          <a:p>
            <a:endParaRPr lang="en-US" dirty="0"/>
          </a:p>
          <a:p>
            <a:r>
              <a:rPr lang="en-US" dirty="0"/>
              <a:t>Each program has a hands-on component and is designed to make learning fun.</a:t>
            </a:r>
          </a:p>
          <a:p>
            <a:endParaRPr lang="en-US" dirty="0"/>
          </a:p>
          <a:p>
            <a:r>
              <a:rPr lang="en-US" dirty="0"/>
              <a:t>Here are a few of my favorites:</a:t>
            </a:r>
          </a:p>
          <a:p>
            <a:pPr marL="0" indent="0">
              <a:buNone/>
            </a:pPr>
            <a:endParaRPr lang="en-US" dirty="0"/>
          </a:p>
        </p:txBody>
      </p:sp>
    </p:spTree>
    <p:extLst>
      <p:ext uri="{BB962C8B-B14F-4D97-AF65-F5344CB8AC3E}">
        <p14:creationId xmlns:p14="http://schemas.microsoft.com/office/powerpoint/2010/main" val="853901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3443-1C8F-4D82-BFA9-DEB56D73C368}"/>
              </a:ext>
            </a:extLst>
          </p:cNvPr>
          <p:cNvSpPr>
            <a:spLocks noGrp="1"/>
          </p:cNvSpPr>
          <p:nvPr>
            <p:ph type="title"/>
          </p:nvPr>
        </p:nvSpPr>
        <p:spPr/>
        <p:txBody>
          <a:bodyPr/>
          <a:lstStyle/>
          <a:p>
            <a:r>
              <a:rPr lang="en-US" dirty="0"/>
              <a:t>Youth Conservation Camp</a:t>
            </a:r>
          </a:p>
        </p:txBody>
      </p:sp>
      <p:pic>
        <p:nvPicPr>
          <p:cNvPr id="5" name="Content Placeholder 4">
            <a:extLst>
              <a:ext uri="{FF2B5EF4-FFF2-40B4-BE49-F238E27FC236}">
                <a16:creationId xmlns:a16="http://schemas.microsoft.com/office/drawing/2014/main" id="{CC6EC851-154E-4172-9A51-BCB1961B4CF2}"/>
              </a:ext>
            </a:extLst>
          </p:cNvPr>
          <p:cNvPicPr>
            <a:picLocks noGrp="1" noChangeAspect="1"/>
          </p:cNvPicPr>
          <p:nvPr>
            <p:ph idx="1"/>
          </p:nvPr>
        </p:nvPicPr>
        <p:blipFill>
          <a:blip r:embed="rId2"/>
          <a:stretch>
            <a:fillRect/>
          </a:stretch>
        </p:blipFill>
        <p:spPr>
          <a:xfrm>
            <a:off x="3342755" y="2557463"/>
            <a:ext cx="5506489" cy="3317875"/>
          </a:xfrm>
        </p:spPr>
      </p:pic>
    </p:spTree>
    <p:extLst>
      <p:ext uri="{BB962C8B-B14F-4D97-AF65-F5344CB8AC3E}">
        <p14:creationId xmlns:p14="http://schemas.microsoft.com/office/powerpoint/2010/main" val="2791713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3732-3FA4-497F-8AC3-FF2973926258}"/>
              </a:ext>
            </a:extLst>
          </p:cNvPr>
          <p:cNvSpPr>
            <a:spLocks noGrp="1"/>
          </p:cNvSpPr>
          <p:nvPr>
            <p:ph type="title"/>
          </p:nvPr>
        </p:nvSpPr>
        <p:spPr/>
        <p:txBody>
          <a:bodyPr/>
          <a:lstStyle/>
          <a:p>
            <a:r>
              <a:rPr lang="en-US" dirty="0"/>
              <a:t>Youth Conservation Camp</a:t>
            </a:r>
          </a:p>
        </p:txBody>
      </p:sp>
      <p:sp>
        <p:nvSpPr>
          <p:cNvPr id="3" name="Content Placeholder 2">
            <a:extLst>
              <a:ext uri="{FF2B5EF4-FFF2-40B4-BE49-F238E27FC236}">
                <a16:creationId xmlns:a16="http://schemas.microsoft.com/office/drawing/2014/main" id="{0F7B78B5-E093-43B8-A5BB-8498741B5558}"/>
              </a:ext>
            </a:extLst>
          </p:cNvPr>
          <p:cNvSpPr>
            <a:spLocks noGrp="1"/>
          </p:cNvSpPr>
          <p:nvPr>
            <p:ph idx="1"/>
          </p:nvPr>
        </p:nvSpPr>
        <p:spPr/>
        <p:txBody>
          <a:bodyPr/>
          <a:lstStyle/>
          <a:p>
            <a:r>
              <a:rPr lang="en-US" i="1" dirty="0"/>
              <a:t>For 40 years, the Virginia Association of Soil and Water Conservation Districts has sponsored a week long summer conservation camp for Virginia high school students (currently enrolled in grades 9-12) on the campus of Virginia Tech. The program brings together about 70 interested students for a week of learning about Virginia’s natural resources from conservation professionals and faculty from Virginia Tech. Most of the instruction is hands-on and outdoors.</a:t>
            </a:r>
            <a:endParaRPr lang="en-US" dirty="0"/>
          </a:p>
        </p:txBody>
      </p:sp>
    </p:spTree>
    <p:extLst>
      <p:ext uri="{BB962C8B-B14F-4D97-AF65-F5344CB8AC3E}">
        <p14:creationId xmlns:p14="http://schemas.microsoft.com/office/powerpoint/2010/main" val="2723396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A1FB-7866-4C84-9C69-66588BBD2CB2}"/>
              </a:ext>
            </a:extLst>
          </p:cNvPr>
          <p:cNvSpPr>
            <a:spLocks noGrp="1"/>
          </p:cNvSpPr>
          <p:nvPr>
            <p:ph type="title"/>
          </p:nvPr>
        </p:nvSpPr>
        <p:spPr/>
        <p:txBody>
          <a:bodyPr/>
          <a:lstStyle/>
          <a:p>
            <a:r>
              <a:rPr lang="en-US" dirty="0"/>
              <a:t>Youth Conservation Camp</a:t>
            </a:r>
          </a:p>
        </p:txBody>
      </p:sp>
      <p:sp>
        <p:nvSpPr>
          <p:cNvPr id="3" name="Content Placeholder 2">
            <a:extLst>
              <a:ext uri="{FF2B5EF4-FFF2-40B4-BE49-F238E27FC236}">
                <a16:creationId xmlns:a16="http://schemas.microsoft.com/office/drawing/2014/main" id="{6AF71057-BF82-4CCF-8BA9-944BA1CDDF0E}"/>
              </a:ext>
            </a:extLst>
          </p:cNvPr>
          <p:cNvSpPr>
            <a:spLocks noGrp="1"/>
          </p:cNvSpPr>
          <p:nvPr>
            <p:ph idx="1"/>
          </p:nvPr>
        </p:nvSpPr>
        <p:spPr/>
        <p:txBody>
          <a:bodyPr>
            <a:normAutofit fontScale="92500"/>
          </a:bodyPr>
          <a:lstStyle/>
          <a:p>
            <a:pPr fontAlgn="base"/>
            <a:r>
              <a:rPr lang="en-US" i="1" dirty="0"/>
              <a:t>Peter Francisco SWCD sponsors at least two and up to four students for this camp. Below is a typical Youth Conservation Camp Week:  Canoeing on the New River</a:t>
            </a:r>
          </a:p>
          <a:p>
            <a:pPr fontAlgn="base"/>
            <a:r>
              <a:rPr lang="en-US" i="1" dirty="0"/>
              <a:t>Tour of Va. Tech		Volleyball Tournament		</a:t>
            </a:r>
            <a:r>
              <a:rPr lang="en-US" i="1" dirty="0" err="1"/>
              <a:t>Claytor</a:t>
            </a:r>
            <a:r>
              <a:rPr lang="en-US" i="1" dirty="0"/>
              <a:t> Lake State Park Trip</a:t>
            </a:r>
          </a:p>
          <a:p>
            <a:pPr fontAlgn="base"/>
            <a:r>
              <a:rPr lang="en-US" i="1" dirty="0"/>
              <a:t>Lake Ecology Session    Fisheries Management	Water Quality   Stream Morphology Session</a:t>
            </a:r>
          </a:p>
          <a:p>
            <a:pPr fontAlgn="base"/>
            <a:r>
              <a:rPr lang="en-US" i="1" dirty="0"/>
              <a:t>Cascades Hike  	Tour Forest Products Center  	</a:t>
            </a:r>
            <a:r>
              <a:rPr lang="en-US" i="1" dirty="0" err="1"/>
              <a:t>Turfgrass</a:t>
            </a:r>
            <a:r>
              <a:rPr lang="en-US" i="1" dirty="0"/>
              <a:t> Management Session</a:t>
            </a:r>
          </a:p>
          <a:p>
            <a:pPr fontAlgn="base"/>
            <a:r>
              <a:rPr lang="fr-FR" i="1" dirty="0"/>
              <a:t>Tour </a:t>
            </a:r>
            <a:r>
              <a:rPr lang="fr-FR" i="1" dirty="0" err="1"/>
              <a:t>Dairy</a:t>
            </a:r>
            <a:r>
              <a:rPr lang="fr-FR" i="1" dirty="0"/>
              <a:t> Science Center     Tour </a:t>
            </a:r>
            <a:r>
              <a:rPr lang="fr-FR" i="1" dirty="0" err="1"/>
              <a:t>Swine</a:t>
            </a:r>
            <a:r>
              <a:rPr lang="fr-FR" i="1" dirty="0"/>
              <a:t> Center    Tour </a:t>
            </a:r>
            <a:r>
              <a:rPr lang="fr-FR" i="1" dirty="0" err="1"/>
              <a:t>College</a:t>
            </a:r>
            <a:r>
              <a:rPr lang="fr-FR" i="1" dirty="0"/>
              <a:t> of Agriculture &amp; Life Sciences</a:t>
            </a:r>
          </a:p>
          <a:p>
            <a:pPr fontAlgn="base"/>
            <a:r>
              <a:rPr lang="fr-FR" i="1" dirty="0" err="1"/>
              <a:t>Soils</a:t>
            </a:r>
            <a:r>
              <a:rPr lang="fr-FR" i="1" dirty="0"/>
              <a:t> Session   </a:t>
            </a:r>
            <a:r>
              <a:rPr lang="en-US" i="1" dirty="0"/>
              <a:t>Karst Session	Tour Veterinary Teaching Hospital	</a:t>
            </a:r>
            <a:r>
              <a:rPr lang="en-US" i="1"/>
              <a:t>GPS Scavenger Hunt</a:t>
            </a:r>
            <a:endParaRPr lang="fr-FR" i="1" dirty="0"/>
          </a:p>
          <a:p>
            <a:pPr fontAlgn="base"/>
            <a:endParaRPr lang="en-US" i="1" dirty="0"/>
          </a:p>
          <a:p>
            <a:pPr fontAlgn="base"/>
            <a:endParaRPr lang="en-US" i="1" dirty="0"/>
          </a:p>
          <a:p>
            <a:endParaRPr lang="en-US" dirty="0"/>
          </a:p>
        </p:txBody>
      </p:sp>
    </p:spTree>
    <p:extLst>
      <p:ext uri="{BB962C8B-B14F-4D97-AF65-F5344CB8AC3E}">
        <p14:creationId xmlns:p14="http://schemas.microsoft.com/office/powerpoint/2010/main" val="414264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254E-29A4-4297-8DB9-0CE76DCD795E}"/>
              </a:ext>
            </a:extLst>
          </p:cNvPr>
          <p:cNvSpPr>
            <a:spLocks noGrp="1"/>
          </p:cNvSpPr>
          <p:nvPr>
            <p:ph type="title"/>
          </p:nvPr>
        </p:nvSpPr>
        <p:spPr/>
        <p:txBody>
          <a:bodyPr/>
          <a:lstStyle/>
          <a:p>
            <a:r>
              <a:rPr lang="en-US" dirty="0"/>
              <a:t>Hidden Life of Soils</a:t>
            </a:r>
          </a:p>
        </p:txBody>
      </p:sp>
      <p:sp>
        <p:nvSpPr>
          <p:cNvPr id="3" name="Content Placeholder 2">
            <a:extLst>
              <a:ext uri="{FF2B5EF4-FFF2-40B4-BE49-F238E27FC236}">
                <a16:creationId xmlns:a16="http://schemas.microsoft.com/office/drawing/2014/main" id="{5F75664B-68BB-4636-A48C-4C55C2F30994}"/>
              </a:ext>
            </a:extLst>
          </p:cNvPr>
          <p:cNvSpPr>
            <a:spLocks noGrp="1"/>
          </p:cNvSpPr>
          <p:nvPr>
            <p:ph idx="1"/>
          </p:nvPr>
        </p:nvSpPr>
        <p:spPr/>
        <p:txBody>
          <a:bodyPr>
            <a:normAutofit fontScale="92500" lnSpcReduction="20000"/>
          </a:bodyPr>
          <a:lstStyle/>
          <a:p>
            <a:r>
              <a:rPr lang="en-US" dirty="0"/>
              <a:t>The </a:t>
            </a:r>
            <a:r>
              <a:rPr lang="en-US" dirty="0" err="1"/>
              <a:t>biorama</a:t>
            </a:r>
            <a:r>
              <a:rPr lang="en-US" dirty="0"/>
              <a:t> is displayed and students learn interesting facts about soil, plants, animals, insects and other organisms in the community and their dependency on each other.  Life cycles of the insects are discussed as well.</a:t>
            </a:r>
          </a:p>
          <a:p>
            <a:r>
              <a:rPr lang="en-US" dirty="0"/>
              <a:t>Highlight the </a:t>
            </a:r>
            <a:r>
              <a:rPr lang="en-US" dirty="0" err="1"/>
              <a:t>carion</a:t>
            </a:r>
            <a:r>
              <a:rPr lang="en-US" dirty="0"/>
              <a:t> beetle..  </a:t>
            </a:r>
          </a:p>
          <a:p>
            <a:r>
              <a:rPr lang="en-US" dirty="0"/>
              <a:t>Organisms in soil are discussed, classified and their relationships in the food web explained.</a:t>
            </a:r>
          </a:p>
          <a:p>
            <a:r>
              <a:rPr lang="en-US" dirty="0"/>
              <a:t>Students play a Go-fish style card game which will familiarize them with different families of life under the soil</a:t>
            </a:r>
          </a:p>
          <a:p>
            <a:r>
              <a:rPr lang="en-US" dirty="0"/>
              <a:t>SOL:  LS.1, LS.4, LS.6, LS.8, BIO.8</a:t>
            </a:r>
          </a:p>
        </p:txBody>
      </p:sp>
    </p:spTree>
    <p:extLst>
      <p:ext uri="{BB962C8B-B14F-4D97-AF65-F5344CB8AC3E}">
        <p14:creationId xmlns:p14="http://schemas.microsoft.com/office/powerpoint/2010/main" val="418265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C011-0AA4-4797-814E-BAF074FD6014}"/>
              </a:ext>
            </a:extLst>
          </p:cNvPr>
          <p:cNvSpPr>
            <a:spLocks noGrp="1"/>
          </p:cNvSpPr>
          <p:nvPr>
            <p:ph type="title"/>
          </p:nvPr>
        </p:nvSpPr>
        <p:spPr/>
        <p:txBody>
          <a:bodyPr/>
          <a:lstStyle/>
          <a:p>
            <a:r>
              <a:rPr lang="en-US" dirty="0"/>
              <a:t>Middle and High School Soil Studies</a:t>
            </a:r>
          </a:p>
        </p:txBody>
      </p:sp>
      <p:sp>
        <p:nvSpPr>
          <p:cNvPr id="3" name="Content Placeholder 2">
            <a:extLst>
              <a:ext uri="{FF2B5EF4-FFF2-40B4-BE49-F238E27FC236}">
                <a16:creationId xmlns:a16="http://schemas.microsoft.com/office/drawing/2014/main" id="{A093B22E-3642-4DBE-B254-389F6A5E7D39}"/>
              </a:ext>
            </a:extLst>
          </p:cNvPr>
          <p:cNvSpPr>
            <a:spLocks noGrp="1"/>
          </p:cNvSpPr>
          <p:nvPr>
            <p:ph idx="1"/>
          </p:nvPr>
        </p:nvSpPr>
        <p:spPr/>
        <p:txBody>
          <a:bodyPr/>
          <a:lstStyle/>
          <a:p>
            <a:r>
              <a:rPr lang="en-US" dirty="0"/>
              <a:t>Students learn interesting facts about soil and visit 5 stations for hands-on experience</a:t>
            </a:r>
          </a:p>
          <a:p>
            <a:r>
              <a:rPr lang="en-US" dirty="0"/>
              <a:t>Station 1 – Soil Textural Triangle</a:t>
            </a:r>
          </a:p>
          <a:p>
            <a:r>
              <a:rPr lang="en-US" dirty="0"/>
              <a:t>Station 2 – Horizon boxes (pea gravel, clay, sand, fine mulch, potting soil, compost, manure and topsoil are used to create layers in a horizon box.  A cup of water with green food color in it is poured in the top and students make predictions about how the water will move through the different layers.  </a:t>
            </a:r>
          </a:p>
          <a:p>
            <a:endParaRPr lang="en-US" dirty="0"/>
          </a:p>
        </p:txBody>
      </p:sp>
      <p:sp>
        <p:nvSpPr>
          <p:cNvPr id="4" name="AutoShape 2" descr="https://static.wixstatic.com/media/f4d3c5_9f94eccee61f4cb68caaf1ef1ebf3935~mv2.jpg/v1/fill/w_289,h_289,al_c,q_80,usm_0.66_1.00_0.01/f4d3c5_9f94eccee61f4cb68caaf1ef1ebf3935~mv2.webp">
            <a:extLst>
              <a:ext uri="{FF2B5EF4-FFF2-40B4-BE49-F238E27FC236}">
                <a16:creationId xmlns:a16="http://schemas.microsoft.com/office/drawing/2014/main" id="{9CDA9F6E-D6EC-4656-A2BA-3D25DE8DD4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523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3DA2-774E-42BE-8B27-FE9AE0BB27E4}"/>
              </a:ext>
            </a:extLst>
          </p:cNvPr>
          <p:cNvSpPr>
            <a:spLocks noGrp="1"/>
          </p:cNvSpPr>
          <p:nvPr>
            <p:ph type="title"/>
          </p:nvPr>
        </p:nvSpPr>
        <p:spPr/>
        <p:txBody>
          <a:bodyPr/>
          <a:lstStyle/>
          <a:p>
            <a:r>
              <a:rPr lang="en-US" dirty="0"/>
              <a:t>Middle and High School Soil Studies</a:t>
            </a:r>
          </a:p>
        </p:txBody>
      </p:sp>
      <p:pic>
        <p:nvPicPr>
          <p:cNvPr id="5" name="Content Placeholder 4">
            <a:extLst>
              <a:ext uri="{FF2B5EF4-FFF2-40B4-BE49-F238E27FC236}">
                <a16:creationId xmlns:a16="http://schemas.microsoft.com/office/drawing/2014/main" id="{CDACD5E9-11D7-46AB-837B-C9943CCA3604}"/>
              </a:ext>
            </a:extLst>
          </p:cNvPr>
          <p:cNvPicPr>
            <a:picLocks noGrp="1" noChangeAspect="1"/>
          </p:cNvPicPr>
          <p:nvPr>
            <p:ph idx="1"/>
          </p:nvPr>
        </p:nvPicPr>
        <p:blipFill>
          <a:blip r:embed="rId2"/>
          <a:stretch>
            <a:fillRect/>
          </a:stretch>
        </p:blipFill>
        <p:spPr>
          <a:xfrm>
            <a:off x="4437062" y="2557463"/>
            <a:ext cx="3317875" cy="3317875"/>
          </a:xfrm>
        </p:spPr>
      </p:pic>
    </p:spTree>
    <p:extLst>
      <p:ext uri="{BB962C8B-B14F-4D97-AF65-F5344CB8AC3E}">
        <p14:creationId xmlns:p14="http://schemas.microsoft.com/office/powerpoint/2010/main" val="396524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1E41-E58E-4417-ADB5-EAE52877E0DE}"/>
              </a:ext>
            </a:extLst>
          </p:cNvPr>
          <p:cNvSpPr>
            <a:spLocks noGrp="1"/>
          </p:cNvSpPr>
          <p:nvPr>
            <p:ph type="title"/>
          </p:nvPr>
        </p:nvSpPr>
        <p:spPr/>
        <p:txBody>
          <a:bodyPr/>
          <a:lstStyle/>
          <a:p>
            <a:r>
              <a:rPr lang="en-US" dirty="0"/>
              <a:t>High School Soils </a:t>
            </a:r>
          </a:p>
        </p:txBody>
      </p:sp>
      <p:sp>
        <p:nvSpPr>
          <p:cNvPr id="3" name="Content Placeholder 2">
            <a:extLst>
              <a:ext uri="{FF2B5EF4-FFF2-40B4-BE49-F238E27FC236}">
                <a16:creationId xmlns:a16="http://schemas.microsoft.com/office/drawing/2014/main" id="{BAB71093-C166-400F-9663-5A704E44A4B5}"/>
              </a:ext>
            </a:extLst>
          </p:cNvPr>
          <p:cNvSpPr>
            <a:spLocks noGrp="1"/>
          </p:cNvSpPr>
          <p:nvPr>
            <p:ph idx="1"/>
          </p:nvPr>
        </p:nvSpPr>
        <p:spPr/>
        <p:txBody>
          <a:bodyPr>
            <a:normAutofit lnSpcReduction="10000"/>
          </a:bodyPr>
          <a:lstStyle/>
          <a:p>
            <a:r>
              <a:rPr lang="en-US" dirty="0"/>
              <a:t>Station 3 – Soil Textures.  Students use the USDA soil texturing field flow chart to identify types of soils based on their ribbon forming ability</a:t>
            </a:r>
          </a:p>
          <a:p>
            <a:r>
              <a:rPr lang="en-US" dirty="0"/>
              <a:t>Station 4 – Students test soil for temperature, nitrogen, pH, potassium and phosphorus (SOL PS.1, PS.2 and PS.7)</a:t>
            </a:r>
          </a:p>
          <a:p>
            <a:r>
              <a:rPr lang="en-US" dirty="0"/>
              <a:t>Station 5 – Core sample – students observe a core sample and determine depth of each horizon and use the Munsell Color Chart book to determine the color of each soil horizon. </a:t>
            </a:r>
          </a:p>
          <a:p>
            <a:r>
              <a:rPr lang="en-US" dirty="0"/>
              <a:t>SOL ES.8</a:t>
            </a:r>
          </a:p>
        </p:txBody>
      </p:sp>
    </p:spTree>
    <p:extLst>
      <p:ext uri="{BB962C8B-B14F-4D97-AF65-F5344CB8AC3E}">
        <p14:creationId xmlns:p14="http://schemas.microsoft.com/office/powerpoint/2010/main" val="26353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B275-3124-4FDE-808D-B25A99A43111}"/>
              </a:ext>
            </a:extLst>
          </p:cNvPr>
          <p:cNvSpPr>
            <a:spLocks noGrp="1"/>
          </p:cNvSpPr>
          <p:nvPr>
            <p:ph type="title"/>
          </p:nvPr>
        </p:nvSpPr>
        <p:spPr/>
        <p:txBody>
          <a:bodyPr>
            <a:normAutofit fontScale="90000"/>
          </a:bodyPr>
          <a:lstStyle/>
          <a:p>
            <a:r>
              <a:rPr lang="en-US" dirty="0"/>
              <a:t>Meaningful Watershed Educational Experience</a:t>
            </a:r>
          </a:p>
        </p:txBody>
      </p:sp>
      <p:sp>
        <p:nvSpPr>
          <p:cNvPr id="3" name="Content Placeholder 2">
            <a:extLst>
              <a:ext uri="{FF2B5EF4-FFF2-40B4-BE49-F238E27FC236}">
                <a16:creationId xmlns:a16="http://schemas.microsoft.com/office/drawing/2014/main" id="{458495B5-FAB6-403F-B028-B144E0FAF58C}"/>
              </a:ext>
            </a:extLst>
          </p:cNvPr>
          <p:cNvSpPr>
            <a:spLocks noGrp="1"/>
          </p:cNvSpPr>
          <p:nvPr>
            <p:ph idx="1"/>
          </p:nvPr>
        </p:nvSpPr>
        <p:spPr>
          <a:xfrm>
            <a:off x="1295401" y="2556932"/>
            <a:ext cx="9601196" cy="3318936"/>
          </a:xfrm>
        </p:spPr>
        <p:txBody>
          <a:bodyPr/>
          <a:lstStyle/>
          <a:p>
            <a:r>
              <a:rPr lang="en-US" dirty="0"/>
              <a:t>The </a:t>
            </a:r>
            <a:r>
              <a:rPr lang="en-US" b="1" dirty="0"/>
              <a:t>Chesapeake Bay Program</a:t>
            </a:r>
            <a:r>
              <a:rPr lang="en-US" dirty="0"/>
              <a:t> is the regional partnership that directs and conducts the restoration of the Chesapeake Bay, the largest estuary in the United States.  Members of the program include various state, federal, academic and local organizations.  </a:t>
            </a:r>
          </a:p>
          <a:p>
            <a:r>
              <a:rPr lang="en-US" dirty="0"/>
              <a:t>These states are part of the Chesapeake Bay Watershed:</a:t>
            </a:r>
          </a:p>
          <a:p>
            <a:r>
              <a:rPr lang="en-US" dirty="0"/>
              <a:t>New York, Pennsylvania, Maryland, Delaware and Virginia </a:t>
            </a:r>
          </a:p>
        </p:txBody>
      </p:sp>
      <p:pic>
        <p:nvPicPr>
          <p:cNvPr id="9" name="Picture 8">
            <a:extLst>
              <a:ext uri="{FF2B5EF4-FFF2-40B4-BE49-F238E27FC236}">
                <a16:creationId xmlns:a16="http://schemas.microsoft.com/office/drawing/2014/main" id="{2B5EC43E-EC90-4DCD-9A54-9F44124F969F}"/>
              </a:ext>
            </a:extLst>
          </p:cNvPr>
          <p:cNvPicPr>
            <a:picLocks noChangeAspect="1"/>
          </p:cNvPicPr>
          <p:nvPr/>
        </p:nvPicPr>
        <p:blipFill>
          <a:blip r:embed="rId2"/>
          <a:stretch>
            <a:fillRect/>
          </a:stretch>
        </p:blipFill>
        <p:spPr>
          <a:xfrm>
            <a:off x="8382293" y="3588653"/>
            <a:ext cx="2095500" cy="2409825"/>
          </a:xfrm>
          <a:prstGeom prst="rect">
            <a:avLst/>
          </a:prstGeom>
        </p:spPr>
      </p:pic>
    </p:spTree>
    <p:extLst>
      <p:ext uri="{BB962C8B-B14F-4D97-AF65-F5344CB8AC3E}">
        <p14:creationId xmlns:p14="http://schemas.microsoft.com/office/powerpoint/2010/main" val="2588349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Why is it important to conserve soil and water?&amp;quot;&quot;/&gt;&lt;property id=&quot;20307&quot; value=&quot;261&quot;/&gt;&lt;/object&gt;&lt;object type=&quot;3&quot; unique_id=&quot;10006&quot;&gt;&lt;property id=&quot;20148&quot; value=&quot;5&quot;/&gt;&lt;property id=&quot;20300&quot; value=&quot;Slide 4 - &amp;quot;SOL- Related Educational Programs for Middle and High School &amp;quot;&quot;/&gt;&lt;property id=&quot;20307&quot; value=&quot;257&quot;/&gt;&lt;/object&gt;&lt;object type=&quot;3&quot; unique_id=&quot;10020&quot;&gt;&lt;property id=&quot;20148&quot; value=&quot;5&quot;/&gt;&lt;property id=&quot;20300&quot; value=&quot;Slide 5 - &amp;quot;Hidden Life of Soils&amp;quot;&quot;/&gt;&lt;property id=&quot;20307&quot; value=&quot;272&quot;/&gt;&lt;/object&gt;&lt;object type=&quot;3&quot; unique_id=&quot;10023&quot;&gt;&lt;property id=&quot;20148&quot; value=&quot;5&quot;/&gt;&lt;property id=&quot;20300&quot; value=&quot;Slide 15 - &amp;quot;Macroinvertebrate Study&amp;quot;&quot;/&gt;&lt;property id=&quot;20307&quot; value=&quot;275&quot;/&gt;&lt;/object&gt;&lt;object type=&quot;3&quot; unique_id=&quot;10398&quot;&gt;&lt;property id=&quot;20148&quot; value=&quot;5&quot;/&gt;&lt;property id=&quot;20300&quot; value=&quot;Slide 16 - &amp;quot;Macroinvertebrates&amp;quot;&quot;/&gt;&lt;property id=&quot;20307&quot; value=&quot;276&quot;/&gt;&lt;/object&gt;&lt;object type=&quot;3&quot; unique_id=&quot;10403&quot;&gt;&lt;property id=&quot;20148&quot; value=&quot;5&quot;/&gt;&lt;property id=&quot;20300&quot; value=&quot;Slide 17 - &amp;quot;What in the World is a Watershed?&amp;quot;&quot;/&gt;&lt;property id=&quot;20307&quot; value=&quot;281&quot;/&gt;&lt;/object&gt;&lt;object type=&quot;3&quot; unique_id=&quot;10404&quot;&gt;&lt;property id=&quot;20148&quot; value=&quot;5&quot;/&gt;&lt;property id=&quot;20300&quot; value=&quot;Slide 25 - &amp;quot;Poster Contest&amp;quot;&quot;/&gt;&lt;property id=&quot;20307&quot; value=&quot;282&quot;/&gt;&lt;/object&gt;&lt;object type=&quot;3&quot; unique_id=&quot;10405&quot;&gt;&lt;property id=&quot;20148&quot; value=&quot;5&quot;/&gt;&lt;property id=&quot;20300&quot; value=&quot;Slide 26 - &amp;quot;Poster Contest&amp;quot;&quot;/&gt;&lt;property id=&quot;20307&quot; value=&quot;283&quot;/&gt;&lt;/object&gt;&lt;object type=&quot;3&quot; unique_id=&quot;10406&quot;&gt;&lt;property id=&quot;20148&quot; value=&quot;5&quot;/&gt;&lt;property id=&quot;20300&quot; value=&quot;Slide 27 - &amp;quot;2016 Cumberland Poster Contest Winners&amp;quot;&quot;/&gt;&lt;property id=&quot;20307&quot; value=&quot;285&quot;/&gt;&lt;/object&gt;&lt;object type=&quot;3&quot; unique_id=&quot;10407&quot;&gt;&lt;property id=&quot;20148&quot; value=&quot;5&quot;/&gt;&lt;property id=&quot;20300&quot; value=&quot;Slide 28 - &amp;quot;Field Days&amp;quot;&quot;/&gt;&lt;property id=&quot;20307&quot; value=&quot;284&quot;/&gt;&lt;/object&gt;&lt;object type=&quot;3&quot; unique_id=&quot;10408&quot;&gt;&lt;property id=&quot;20148&quot; value=&quot;5&quot;/&gt;&lt;property id=&quot;20300&quot; value=&quot;Slide 34 - &amp;quot;We can Tailor Make a Program Just for You&amp;quot;&quot;/&gt;&lt;property id=&quot;20307&quot; value=&quot;286&quot;/&gt;&lt;/object&gt;&lt;object type=&quot;3&quot; unique_id=&quot;10509&quot;&gt;&lt;property id=&quot;20148&quot; value=&quot;5&quot;/&gt;&lt;property id=&quot;20300&quot; value=&quot;Slide 18 - &amp;quot;Virtual Watershed Tour&amp;quot;&quot;/&gt;&lt;property id=&quot;20307&quot; value=&quot;287&quot;/&gt;&lt;/object&gt;&lt;object type=&quot;3&quot; unique_id=&quot;10510&quot;&gt;&lt;property id=&quot;20148&quot; value=&quot;5&quot;/&gt;&lt;property id=&quot;20300&quot; value=&quot;Slide 19 - &amp;quot;Virtual Watershed Tour&amp;quot;&quot;/&gt;&lt;property id=&quot;20307&quot; value=&quot;288&quot;/&gt;&lt;/object&gt;&lt;object type=&quot;3&quot; unique_id=&quot;11214&quot;&gt;&lt;property id=&quot;20148&quot; value=&quot;5&quot;/&gt;&lt;property id=&quot;20300&quot; value=&quot;Slide 35 - &amp;quot;Resources Available for Check Out&amp;quot;&quot;/&gt;&lt;property id=&quot;20307&quot; value=&quot;291&quot;/&gt;&lt;/object&gt;&lt;object type=&quot;3&quot; unique_id=&quot;11215&quot;&gt;&lt;property id=&quot;20148&quot; value=&quot;5&quot;/&gt;&lt;property id=&quot;20300&quot; value=&quot;Slide 37 - &amp;quot;Website&amp;quot;&quot;/&gt;&lt;property id=&quot;20307&quot; value=&quot;292&quot;/&gt;&lt;/object&gt;&lt;object type=&quot;3&quot; unique_id=&quot;11531&quot;&gt;&lt;property id=&quot;20148&quot; value=&quot;5&quot;/&gt;&lt;property id=&quot;20300&quot; value=&quot;Slide 1 - &amp;quot;Peter Francisco Soil &amp;amp; Water Conservation District&amp;quot;&quot;/&gt;&lt;property id=&quot;20307&quot; value=&quot;293&quot;/&gt;&lt;/object&gt;&lt;object type=&quot;3&quot; unique_id=&quot;11532&quot;&gt;&lt;property id=&quot;20148&quot; value=&quot;5&quot;/&gt;&lt;property id=&quot;20300&quot; value=&quot;Slide 2 - &amp;quot;What is a soil and water conservation district?&amp;quot;&quot;/&gt;&lt;property id=&quot;20307&quot; value=&quot;294&quot;/&gt;&lt;/object&gt;&lt;object type=&quot;3&quot; unique_id=&quot;11533&quot;&gt;&lt;property id=&quot;20148&quot; value=&quot;5&quot;/&gt;&lt;property id=&quot;20300&quot; value=&quot;Slide 6 - &amp;quot;Middle and High School Soil Studies&amp;quot;&quot;/&gt;&lt;property id=&quot;20307&quot; value=&quot;295&quot;/&gt;&lt;/object&gt;&lt;object type=&quot;3&quot; unique_id=&quot;11534&quot;&gt;&lt;property id=&quot;20148&quot; value=&quot;5&quot;/&gt;&lt;property id=&quot;20300&quot; value=&quot;Slide 8 - &amp;quot;High School Soils &amp;quot;&quot;/&gt;&lt;property id=&quot;20307&quot; value=&quot;296&quot;/&gt;&lt;/object&gt;&lt;object type=&quot;3&quot; unique_id=&quot;11535&quot;&gt;&lt;property id=&quot;20148&quot; value=&quot;5&quot;/&gt;&lt;property id=&quot;20300&quot; value=&quot;Slide 24 - &amp;quot;Rocks and Minerals – Rock Cycle&amp;quot;&quot;/&gt;&lt;property id=&quot;20307&quot; value=&quot;297&quot;/&gt;&lt;/object&gt;&lt;object type=&quot;3&quot; unique_id=&quot;11810&quot;&gt;&lt;property id=&quot;20148&quot; value=&quot;5&quot;/&gt;&lt;property id=&quot;20300&quot; value=&quot;Slide 7 - &amp;quot;Middle and High School Soil Studies&amp;quot;&quot;/&gt;&lt;property id=&quot;20307&quot; value=&quot;301&quot;/&gt;&lt;/object&gt;&lt;object type=&quot;3&quot; unique_id=&quot;11811&quot;&gt;&lt;property id=&quot;20148&quot; value=&quot;5&quot;/&gt;&lt;property id=&quot;20300&quot; value=&quot;Slide 20 - &amp;quot;Physical and Chemical Water Quality Testing&amp;quot;&quot;/&gt;&lt;property id=&quot;20307&quot; value=&quot;298&quot;/&gt;&lt;/object&gt;&lt;object type=&quot;3&quot; unique_id=&quot;11812&quot;&gt;&lt;property id=&quot;20148&quot; value=&quot;5&quot;/&gt;&lt;property id=&quot;20300&quot; value=&quot;Slide 21 - &amp;quot;Erosion Experiments&amp;quot;&quot;/&gt;&lt;property id=&quot;20307&quot; value=&quot;299&quot;/&gt;&lt;/object&gt;&lt;object type=&quot;3&quot; unique_id=&quot;11813&quot;&gt;&lt;property id=&quot;20148&quot; value=&quot;5&quot;/&gt;&lt;property id=&quot;20300&quot; value=&quot;Slide 22 - &amp;quot;Erosion Experiments&amp;quot;&quot;/&gt;&lt;property id=&quot;20307&quot; value=&quot;300&quot;/&gt;&lt;/object&gt;&lt;object type=&quot;3&quot; unique_id=&quot;11918&quot;&gt;&lt;property id=&quot;20148&quot; value=&quot;5&quot;/&gt;&lt;property id=&quot;20300&quot; value=&quot;Slide 23 - &amp;quot;Erosion Experiments&amp;quot;&quot;/&gt;&lt;property id=&quot;20307&quot; value=&quot;302&quot;/&gt;&lt;/object&gt;&lt;object type=&quot;3&quot; unique_id=&quot;12108&quot;&gt;&lt;property id=&quot;20148&quot; value=&quot;5&quot;/&gt;&lt;property id=&quot;20300&quot; value=&quot;Slide 29 - &amp;quot;Field Trips&amp;quot;&quot;/&gt;&lt;property id=&quot;20307&quot; value=&quot;303&quot;/&gt;&lt;/object&gt;&lt;object type=&quot;3&quot; unique_id=&quot;12109&quot;&gt;&lt;property id=&quot;20148&quot; value=&quot;5&quot;/&gt;&lt;property id=&quot;20300&quot; value=&quot;Slide 30 - &amp;quot;Field Trips&amp;quot;&quot;/&gt;&lt;property id=&quot;20307&quot; value=&quot;304&quot;/&gt;&lt;/object&gt;&lt;object type=&quot;3&quot; unique_id=&quot;12110&quot;&gt;&lt;property id=&quot;20148&quot; value=&quot;5&quot;/&gt;&lt;property id=&quot;20300&quot; value=&quot;Slide 31 - &amp;quot;Field Trips&amp;quot;&quot;/&gt;&lt;property id=&quot;20307&quot; value=&quot;305&quot;/&gt;&lt;/object&gt;&lt;object type=&quot;3&quot; unique_id=&quot;12111&quot;&gt;&lt;property id=&quot;20148&quot; value=&quot;5&quot;/&gt;&lt;property id=&quot;20300&quot; value=&quot;Slide 32 - &amp;quot;Field Trips&amp;quot;&quot;/&gt;&lt;property id=&quot;20307&quot; value=&quot;306&quot;/&gt;&lt;/object&gt;&lt;object type=&quot;3&quot; unique_id=&quot;12112&quot;&gt;&lt;property id=&quot;20148&quot; value=&quot;5&quot;/&gt;&lt;property id=&quot;20300&quot; value=&quot;Slide 33 - &amp;quot;Field Trips&amp;quot;&quot;/&gt;&lt;property id=&quot;20307&quot; value=&quot;307&quot;/&gt;&lt;/object&gt;&lt;object type=&quot;3&quot; unique_id=&quot;15157&quot;&gt;&lt;property id=&quot;20148&quot; value=&quot;5&quot;/&gt;&lt;property id=&quot;20300&quot; value=&quot;Slide 36 - &amp;quot; College Scholarships&amp;quot;&quot;/&gt;&lt;property id=&quot;20307&quot; value=&quot;308&quot;/&gt;&lt;/object&gt;&lt;object type=&quot;3&quot; unique_id=&quot;15422&quot;&gt;&lt;property id=&quot;20148&quot; value=&quot;5&quot;/&gt;&lt;property id=&quot;20300&quot; value=&quot;Slide 9 - &amp;quot;Meaningful Watershed Educational Experience&amp;quot;&quot;/&gt;&lt;property id=&quot;20307&quot; value=&quot;309&quot;/&gt;&lt;/object&gt;&lt;object type=&quot;3&quot; unique_id=&quot;15423&quot;&gt;&lt;property id=&quot;20148&quot; value=&quot;5&quot;/&gt;&lt;property id=&quot;20300&quot; value=&quot;Slide 10 - &amp;quot;Meaningful Watershed Educational Experience&amp;quot;&quot;/&gt;&lt;property id=&quot;20307&quot; value=&quot;310&quot;/&gt;&lt;/object&gt;&lt;object type=&quot;3&quot; unique_id=&quot;15424&quot;&gt;&lt;property id=&quot;20148&quot; value=&quot;5&quot;/&gt;&lt;property id=&quot;20300&quot; value=&quot;Slide 11 - &amp;quot;Meaningful Watershed Educational Experience&amp;quot;&quot;/&gt;&lt;property id=&quot;20307&quot; value=&quot;311&quot;/&gt;&lt;/object&gt;&lt;object type=&quot;3&quot; unique_id=&quot;15425&quot;&gt;&lt;property id=&quot;20148&quot; value=&quot;5&quot;/&gt;&lt;property id=&quot;20300&quot; value=&quot;Slide 12 - &amp;quot;Meaningful Watershed Educational Experience&amp;quot;&quot;/&gt;&lt;property id=&quot;20307&quot; value=&quot;312&quot;/&gt;&lt;/object&gt;&lt;object type=&quot;3&quot; unique_id=&quot;15426&quot;&gt;&lt;property id=&quot;20148&quot; value=&quot;5&quot;/&gt;&lt;property id=&quot;20300&quot; value=&quot;Slide 13 - &amp;quot;Watershed Exploration Camp May 30 – June 1, 2017&amp;quot;&quot;/&gt;&lt;property id=&quot;20307&quot; value=&quot;313&quot;/&gt;&lt;/object&gt;&lt;object type=&quot;3&quot; unique_id=&quot;15427&quot;&gt;&lt;property id=&quot;20148&quot; value=&quot;5&quot;/&gt;&lt;property id=&quot;20300&quot; value=&quot;Slide 14 - &amp;quot;Watershed Exploration Camp May 30 – June 1, 2017&amp;quot;&quot;/&gt;&lt;property id=&quot;20307&quot; value=&quot;314&quot;/&gt;&lt;/object&gt;&lt;object type=&quot;3&quot; unique_id=&quot;15584&quot;&gt;&lt;property id=&quot;20148&quot; value=&quot;5&quot;/&gt;&lt;property id=&quot;20300&quot; value=&quot;Slide 38 - &amp;quot;Envirothon&amp;quot;&quot;/&gt;&lt;property id=&quot;20307&quot; value=&quot;315&quot;/&gt;&lt;/object&gt;&lt;object type=&quot;3&quot; unique_id=&quot;15585&quot;&gt;&lt;property id=&quot;20148&quot; value=&quot;5&quot;/&gt;&lt;property id=&quot;20300&quot; value=&quot;Slide 39 - &amp;quot;What is the Envirothon?&amp;quot;&quot;/&gt;&lt;property id=&quot;20307&quot; value=&quot;316&quot;/&gt;&lt;/object&gt;&lt;object type=&quot;3&quot; unique_id=&quot;15832&quot;&gt;&lt;property id=&quot;20148&quot; value=&quot;5&quot;/&gt;&lt;property id=&quot;20300&quot; value=&quot;Slide 40 - &amp;quot;Youth Conservation Camp&amp;quot;&quot;/&gt;&lt;property id=&quot;20307&quot; value=&quot;317&quot;/&gt;&lt;/object&gt;&lt;object type=&quot;3&quot; unique_id=&quot;15833&quot;&gt;&lt;property id=&quot;20148&quot; value=&quot;5&quot;/&gt;&lt;property id=&quot;20300&quot; value=&quot;Slide 41 - &amp;quot;Youth Conservation Camp&amp;quot;&quot;/&gt;&lt;property id=&quot;20307&quot; value=&quot;318&quot;/&gt;&lt;/object&gt;&lt;object type=&quot;3&quot; unique_id=&quot;15834&quot;&gt;&lt;property id=&quot;20148&quot; value=&quot;5&quot;/&gt;&lt;property id=&quot;20300&quot; value=&quot;Slide 42 - &amp;quot;Youth Conservation Camp&amp;quot;&quot;/&gt;&lt;property id=&quot;20307&quot; value=&quot;319&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388</TotalTime>
  <Words>1743</Words>
  <Application>Microsoft Office PowerPoint</Application>
  <PresentationFormat>Widescreen</PresentationFormat>
  <Paragraphs>140</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Garamond</vt:lpstr>
      <vt:lpstr>Organic</vt:lpstr>
      <vt:lpstr>Peter Francisco Soil &amp; Water Conservation District</vt:lpstr>
      <vt:lpstr>What is a soil and water conservation district?</vt:lpstr>
      <vt:lpstr>Why is it important to conserve soil and water?</vt:lpstr>
      <vt:lpstr>SOL- Related Educational Programs for Middle and High School </vt:lpstr>
      <vt:lpstr>Hidden Life of Soils</vt:lpstr>
      <vt:lpstr>Middle and High School Soil Studies</vt:lpstr>
      <vt:lpstr>Middle and High School Soil Studies</vt:lpstr>
      <vt:lpstr>High School Soils </vt:lpstr>
      <vt:lpstr>Meaningful Watershed Educational Experience</vt:lpstr>
      <vt:lpstr>Meaningful Watershed Educational Experience</vt:lpstr>
      <vt:lpstr>Meaningful Watershed Educational Experience</vt:lpstr>
      <vt:lpstr>Meaningful Watershed Educational Experience</vt:lpstr>
      <vt:lpstr>Watershed Exploration Camp May 30 – June 1, 2017</vt:lpstr>
      <vt:lpstr>Watershed Exploration Camp May 30 – June 1, 2017</vt:lpstr>
      <vt:lpstr>Macroinvertebrate Study</vt:lpstr>
      <vt:lpstr>Macroinvertebrates</vt:lpstr>
      <vt:lpstr>What in the World is a Watershed?</vt:lpstr>
      <vt:lpstr>Virtual Watershed Tour</vt:lpstr>
      <vt:lpstr>Virtual Watershed Tour</vt:lpstr>
      <vt:lpstr>Physical and Chemical Water Quality Testing</vt:lpstr>
      <vt:lpstr>Erosion Experiments</vt:lpstr>
      <vt:lpstr>Erosion Experiments</vt:lpstr>
      <vt:lpstr>Erosion Experiments</vt:lpstr>
      <vt:lpstr>Rocks and Minerals – Rock Cycle</vt:lpstr>
      <vt:lpstr>Poster Contest</vt:lpstr>
      <vt:lpstr>Poster Contest</vt:lpstr>
      <vt:lpstr>2016 Cumberland Poster Contest Winners</vt:lpstr>
      <vt:lpstr>Field Days</vt:lpstr>
      <vt:lpstr>Field Trips</vt:lpstr>
      <vt:lpstr>Field Trips</vt:lpstr>
      <vt:lpstr>Field Trips</vt:lpstr>
      <vt:lpstr>Field Trips</vt:lpstr>
      <vt:lpstr>Field Trips</vt:lpstr>
      <vt:lpstr>We can Tailor Make a Program Just for You</vt:lpstr>
      <vt:lpstr>Resources Available for Check Out</vt:lpstr>
      <vt:lpstr> College Scholarships</vt:lpstr>
      <vt:lpstr>Website</vt:lpstr>
      <vt:lpstr>Envirothon</vt:lpstr>
      <vt:lpstr>What is the Envirothon?</vt:lpstr>
      <vt:lpstr>Youth Conservation Camp</vt:lpstr>
      <vt:lpstr>Youth Conservation Camp</vt:lpstr>
      <vt:lpstr>Youth Conservation Camp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SOL-RELATED PROGRAMS</dc:title>
  <dc:creator>pfswcd</dc:creator>
  <cp:lastModifiedBy>pfswcd</cp:lastModifiedBy>
  <cp:revision>44</cp:revision>
  <cp:lastPrinted>2017-08-02T19:43:21Z</cp:lastPrinted>
  <dcterms:created xsi:type="dcterms:W3CDTF">2017-08-02T16:32:08Z</dcterms:created>
  <dcterms:modified xsi:type="dcterms:W3CDTF">2017-08-03T15:26:50Z</dcterms:modified>
</cp:coreProperties>
</file>