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7" r:id="rId3"/>
    <p:sldId id="261" r:id="rId4"/>
    <p:sldId id="257" r:id="rId5"/>
    <p:sldId id="259" r:id="rId6"/>
    <p:sldId id="268" r:id="rId7"/>
    <p:sldId id="258" r:id="rId8"/>
    <p:sldId id="260" r:id="rId9"/>
    <p:sldId id="269" r:id="rId10"/>
    <p:sldId id="262" r:id="rId11"/>
    <p:sldId id="264" r:id="rId12"/>
    <p:sldId id="263" r:id="rId13"/>
    <p:sldId id="266"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 id="286" r:id="rId32"/>
    <p:sldId id="288" r:id="rId33"/>
    <p:sldId id="289" r:id="rId34"/>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9" d="100"/>
          <a:sy n="79" d="100"/>
        </p:scale>
        <p:origin x="4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b="0" i="0" u="none"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peterfranciscoswcd.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F2481-0B81-424C-8D14-CE52DF0A62EF}"/>
              </a:ext>
            </a:extLst>
          </p:cNvPr>
          <p:cNvSpPr>
            <a:spLocks noGrp="1"/>
          </p:cNvSpPr>
          <p:nvPr>
            <p:ph type="ctrTitle"/>
          </p:nvPr>
        </p:nvSpPr>
        <p:spPr/>
        <p:txBody>
          <a:bodyPr/>
          <a:lstStyle/>
          <a:p>
            <a:r>
              <a:rPr lang="en-US" sz="4400" dirty="0"/>
              <a:t>Peter Francisco Soil &amp; Water Conservation District</a:t>
            </a:r>
          </a:p>
        </p:txBody>
      </p:sp>
      <p:sp>
        <p:nvSpPr>
          <p:cNvPr id="3" name="Subtitle 2">
            <a:extLst>
              <a:ext uri="{FF2B5EF4-FFF2-40B4-BE49-F238E27FC236}">
                <a16:creationId xmlns:a16="http://schemas.microsoft.com/office/drawing/2014/main" id="{23BFE7A1-0574-4F1C-89EA-6C0D9171C645}"/>
              </a:ext>
            </a:extLst>
          </p:cNvPr>
          <p:cNvSpPr>
            <a:spLocks noGrp="1"/>
          </p:cNvSpPr>
          <p:nvPr>
            <p:ph type="subTitle" idx="1"/>
          </p:nvPr>
        </p:nvSpPr>
        <p:spPr>
          <a:xfrm>
            <a:off x="2692397" y="3538326"/>
            <a:ext cx="6815669" cy="1815551"/>
          </a:xfrm>
        </p:spPr>
        <p:txBody>
          <a:bodyPr>
            <a:noAutofit/>
          </a:bodyPr>
          <a:lstStyle/>
          <a:p>
            <a:endParaRPr lang="en-US" sz="1600" dirty="0"/>
          </a:p>
        </p:txBody>
      </p:sp>
      <p:pic>
        <p:nvPicPr>
          <p:cNvPr id="5" name="Picture 4">
            <a:extLst>
              <a:ext uri="{FF2B5EF4-FFF2-40B4-BE49-F238E27FC236}">
                <a16:creationId xmlns:a16="http://schemas.microsoft.com/office/drawing/2014/main" id="{284AF6FF-6E7F-4E28-84ED-CEC34047C5E2}"/>
              </a:ext>
            </a:extLst>
          </p:cNvPr>
          <p:cNvPicPr>
            <a:picLocks noChangeAspect="1"/>
          </p:cNvPicPr>
          <p:nvPr/>
        </p:nvPicPr>
        <p:blipFill>
          <a:blip r:embed="rId2"/>
          <a:stretch>
            <a:fillRect/>
          </a:stretch>
        </p:blipFill>
        <p:spPr>
          <a:xfrm>
            <a:off x="5288668" y="3634538"/>
            <a:ext cx="1623125" cy="1623125"/>
          </a:xfrm>
          <a:prstGeom prst="rect">
            <a:avLst/>
          </a:prstGeom>
        </p:spPr>
      </p:pic>
    </p:spTree>
    <p:extLst>
      <p:ext uri="{BB962C8B-B14F-4D97-AF65-F5344CB8AC3E}">
        <p14:creationId xmlns:p14="http://schemas.microsoft.com/office/powerpoint/2010/main" val="783304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E1F2-7B0B-4092-B527-1D5FFB89319B}"/>
              </a:ext>
            </a:extLst>
          </p:cNvPr>
          <p:cNvSpPr>
            <a:spLocks noGrp="1"/>
          </p:cNvSpPr>
          <p:nvPr>
            <p:ph type="title"/>
          </p:nvPr>
        </p:nvSpPr>
        <p:spPr/>
        <p:txBody>
          <a:bodyPr/>
          <a:lstStyle/>
          <a:p>
            <a:r>
              <a:rPr lang="en-US" dirty="0"/>
              <a:t>Soil Tunnel</a:t>
            </a:r>
          </a:p>
        </p:txBody>
      </p:sp>
      <p:pic>
        <p:nvPicPr>
          <p:cNvPr id="5" name="Content Placeholder 4">
            <a:extLst>
              <a:ext uri="{FF2B5EF4-FFF2-40B4-BE49-F238E27FC236}">
                <a16:creationId xmlns:a16="http://schemas.microsoft.com/office/drawing/2014/main" id="{78524CAF-AA68-4959-BF50-0115E5E710C5}"/>
              </a:ext>
            </a:extLst>
          </p:cNvPr>
          <p:cNvPicPr>
            <a:picLocks noGrp="1" noChangeAspect="1"/>
          </p:cNvPicPr>
          <p:nvPr>
            <p:ph idx="1"/>
          </p:nvPr>
        </p:nvPicPr>
        <p:blipFill>
          <a:blip r:embed="rId2"/>
          <a:stretch>
            <a:fillRect/>
          </a:stretch>
        </p:blipFill>
        <p:spPr>
          <a:xfrm>
            <a:off x="1161127" y="2570715"/>
            <a:ext cx="4727902" cy="3317875"/>
          </a:xfrm>
        </p:spPr>
      </p:pic>
      <p:pic>
        <p:nvPicPr>
          <p:cNvPr id="7" name="Picture 6">
            <a:extLst>
              <a:ext uri="{FF2B5EF4-FFF2-40B4-BE49-F238E27FC236}">
                <a16:creationId xmlns:a16="http://schemas.microsoft.com/office/drawing/2014/main" id="{BEC64D35-FCCA-4492-B855-3E1873752E5A}"/>
              </a:ext>
            </a:extLst>
          </p:cNvPr>
          <p:cNvPicPr>
            <a:picLocks noChangeAspect="1"/>
          </p:cNvPicPr>
          <p:nvPr/>
        </p:nvPicPr>
        <p:blipFill>
          <a:blip r:embed="rId3"/>
          <a:stretch>
            <a:fillRect/>
          </a:stretch>
        </p:blipFill>
        <p:spPr>
          <a:xfrm>
            <a:off x="6000955" y="2455855"/>
            <a:ext cx="4759810" cy="3593405"/>
          </a:xfrm>
          <a:prstGeom prst="rect">
            <a:avLst/>
          </a:prstGeom>
        </p:spPr>
      </p:pic>
    </p:spTree>
    <p:extLst>
      <p:ext uri="{BB962C8B-B14F-4D97-AF65-F5344CB8AC3E}">
        <p14:creationId xmlns:p14="http://schemas.microsoft.com/office/powerpoint/2010/main" val="1680768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4BC9-3C66-41E3-8981-3519804B3A12}"/>
              </a:ext>
            </a:extLst>
          </p:cNvPr>
          <p:cNvSpPr>
            <a:spLocks noGrp="1"/>
          </p:cNvSpPr>
          <p:nvPr>
            <p:ph type="title"/>
          </p:nvPr>
        </p:nvSpPr>
        <p:spPr/>
        <p:txBody>
          <a:bodyPr/>
          <a:lstStyle/>
          <a:p>
            <a:r>
              <a:rPr lang="en-US" dirty="0"/>
              <a:t>Soil Tunnel/Soil Babies</a:t>
            </a:r>
          </a:p>
        </p:txBody>
      </p:sp>
      <p:sp>
        <p:nvSpPr>
          <p:cNvPr id="3" name="Content Placeholder 2">
            <a:extLst>
              <a:ext uri="{FF2B5EF4-FFF2-40B4-BE49-F238E27FC236}">
                <a16:creationId xmlns:a16="http://schemas.microsoft.com/office/drawing/2014/main" id="{43072ED0-4644-4799-9558-FEA13ED58C0E}"/>
              </a:ext>
            </a:extLst>
          </p:cNvPr>
          <p:cNvSpPr>
            <a:spLocks noGrp="1"/>
          </p:cNvSpPr>
          <p:nvPr>
            <p:ph idx="1"/>
          </p:nvPr>
        </p:nvSpPr>
        <p:spPr/>
        <p:txBody>
          <a:bodyPr/>
          <a:lstStyle/>
          <a:p>
            <a:r>
              <a:rPr lang="en-US" dirty="0" err="1"/>
              <a:t>Squirmin</a:t>
            </a:r>
            <a:r>
              <a:rPr lang="en-US" dirty="0"/>
              <a:t>’ Herman tells about life under the ground as an earthworm and his contribution to healthy soil. </a:t>
            </a:r>
          </a:p>
          <a:p>
            <a:r>
              <a:rPr lang="en-US" dirty="0"/>
              <a:t>The tunnel gives students the ability to observe plant and animal life from two perspectives:  above and below ground. </a:t>
            </a:r>
          </a:p>
          <a:p>
            <a:r>
              <a:rPr lang="en-US" dirty="0"/>
              <a:t>Students learn what plants need to grow and survive as they make their very own soil baby.  </a:t>
            </a:r>
          </a:p>
        </p:txBody>
      </p:sp>
    </p:spTree>
    <p:extLst>
      <p:ext uri="{BB962C8B-B14F-4D97-AF65-F5344CB8AC3E}">
        <p14:creationId xmlns:p14="http://schemas.microsoft.com/office/powerpoint/2010/main" val="57946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3EA5-2359-4F6A-9FA9-EC8BFFF016A4}"/>
              </a:ext>
            </a:extLst>
          </p:cNvPr>
          <p:cNvSpPr>
            <a:spLocks noGrp="1"/>
          </p:cNvSpPr>
          <p:nvPr>
            <p:ph type="title"/>
          </p:nvPr>
        </p:nvSpPr>
        <p:spPr/>
        <p:txBody>
          <a:bodyPr/>
          <a:lstStyle/>
          <a:p>
            <a:r>
              <a:rPr lang="en-US" dirty="0"/>
              <a:t>Soil Babies</a:t>
            </a:r>
          </a:p>
        </p:txBody>
      </p:sp>
      <p:pic>
        <p:nvPicPr>
          <p:cNvPr id="8" name="Content Placeholder 7">
            <a:extLst>
              <a:ext uri="{FF2B5EF4-FFF2-40B4-BE49-F238E27FC236}">
                <a16:creationId xmlns:a16="http://schemas.microsoft.com/office/drawing/2014/main" id="{92ABB7B7-B44E-484B-B1B5-C4E297961E28}"/>
              </a:ext>
            </a:extLst>
          </p:cNvPr>
          <p:cNvPicPr>
            <a:picLocks noGrp="1" noChangeAspect="1"/>
          </p:cNvPicPr>
          <p:nvPr>
            <p:ph idx="1"/>
          </p:nvPr>
        </p:nvPicPr>
        <p:blipFill>
          <a:blip r:embed="rId2"/>
          <a:stretch>
            <a:fillRect/>
          </a:stretch>
        </p:blipFill>
        <p:spPr>
          <a:xfrm rot="5400000">
            <a:off x="1362393" y="3052208"/>
            <a:ext cx="3317875" cy="2488406"/>
          </a:xfrm>
        </p:spPr>
      </p:pic>
      <p:sp>
        <p:nvSpPr>
          <p:cNvPr id="9" name="TextBox 8">
            <a:extLst>
              <a:ext uri="{FF2B5EF4-FFF2-40B4-BE49-F238E27FC236}">
                <a16:creationId xmlns:a16="http://schemas.microsoft.com/office/drawing/2014/main" id="{2B6D973B-74FF-425C-9328-E10F53A4080D}"/>
              </a:ext>
            </a:extLst>
          </p:cNvPr>
          <p:cNvSpPr txBox="1"/>
          <p:nvPr/>
        </p:nvSpPr>
        <p:spPr>
          <a:xfrm>
            <a:off x="4834890" y="3268980"/>
            <a:ext cx="6061708" cy="3139321"/>
          </a:xfrm>
          <a:prstGeom prst="rect">
            <a:avLst/>
          </a:prstGeom>
          <a:noFill/>
        </p:spPr>
        <p:txBody>
          <a:bodyPr wrap="square" rtlCol="0">
            <a:spAutoFit/>
          </a:bodyPr>
          <a:lstStyle/>
          <a:p>
            <a:r>
              <a:rPr lang="en-US" dirty="0"/>
              <a:t>To make a soil baby we use a knee-high stocking and put 2 spoons of grass seed in the toe.  We add a couple scoops of soil and form the stocking into a ball.  We tie off the end and cut the extra stocking off.  Then we turn the ball upside down so the grass seed is on top and put eyes and a mouth on.  We place it in a Styrofoam container.  Students can put water in the container when they get home and place the soil baby where it gets sunlight.  In about a week, their baby will grow hair!</a:t>
            </a:r>
          </a:p>
          <a:p>
            <a:endParaRPr lang="en-US" dirty="0"/>
          </a:p>
          <a:p>
            <a:r>
              <a:rPr lang="en-US" dirty="0"/>
              <a:t>SOL:  Science K.1, K.7, K.9, K.10, 1.1b, 1.4a,b</a:t>
            </a:r>
          </a:p>
          <a:p>
            <a:endParaRPr lang="en-US" dirty="0"/>
          </a:p>
        </p:txBody>
      </p:sp>
    </p:spTree>
    <p:extLst>
      <p:ext uri="{BB962C8B-B14F-4D97-AF65-F5344CB8AC3E}">
        <p14:creationId xmlns:p14="http://schemas.microsoft.com/office/powerpoint/2010/main" val="3245109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3126-1DF4-4F44-BED0-A7C5FF032E8C}"/>
              </a:ext>
            </a:extLst>
          </p:cNvPr>
          <p:cNvSpPr>
            <a:spLocks noGrp="1"/>
          </p:cNvSpPr>
          <p:nvPr>
            <p:ph type="title"/>
          </p:nvPr>
        </p:nvSpPr>
        <p:spPr/>
        <p:txBody>
          <a:bodyPr/>
          <a:lstStyle/>
          <a:p>
            <a:r>
              <a:rPr lang="en-US" dirty="0"/>
              <a:t>Who Polluted the River?</a:t>
            </a:r>
          </a:p>
        </p:txBody>
      </p:sp>
      <p:sp>
        <p:nvSpPr>
          <p:cNvPr id="3" name="Content Placeholder 2">
            <a:extLst>
              <a:ext uri="{FF2B5EF4-FFF2-40B4-BE49-F238E27FC236}">
                <a16:creationId xmlns:a16="http://schemas.microsoft.com/office/drawing/2014/main" id="{F59DADA4-FBD7-4EB6-954A-39C97CE5C36E}"/>
              </a:ext>
            </a:extLst>
          </p:cNvPr>
          <p:cNvSpPr>
            <a:spLocks noGrp="1"/>
          </p:cNvSpPr>
          <p:nvPr>
            <p:ph idx="1"/>
          </p:nvPr>
        </p:nvSpPr>
        <p:spPr/>
        <p:txBody>
          <a:bodyPr/>
          <a:lstStyle/>
          <a:p>
            <a:r>
              <a:rPr lang="en-US" dirty="0"/>
              <a:t>This is an interactive story dramatizing how a water body becomes polluted as populations increase and resource use changes.</a:t>
            </a:r>
          </a:p>
          <a:p>
            <a:r>
              <a:rPr lang="en-US" dirty="0"/>
              <a:t>Freddie the fish, Tommy the Turtle and Sarah the Snake live in the James River.  Their water starts out clean and then . . .</a:t>
            </a:r>
          </a:p>
          <a:p>
            <a:r>
              <a:rPr lang="en-US" dirty="0"/>
              <a:t>Students one by one add a container of pollutant into their water.  It may be a container of soy sauce to represent an oil leak from their car that rain washed into the river, or a container with cocoa powder, water and toilet paper in it because a septic system failed and leached into the river.  </a:t>
            </a:r>
          </a:p>
        </p:txBody>
      </p:sp>
    </p:spTree>
    <p:extLst>
      <p:ext uri="{BB962C8B-B14F-4D97-AF65-F5344CB8AC3E}">
        <p14:creationId xmlns:p14="http://schemas.microsoft.com/office/powerpoint/2010/main" val="724684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FE00-8CD6-4B0A-A51F-751B37713D38}"/>
              </a:ext>
            </a:extLst>
          </p:cNvPr>
          <p:cNvSpPr>
            <a:spLocks noGrp="1"/>
          </p:cNvSpPr>
          <p:nvPr>
            <p:ph type="title"/>
          </p:nvPr>
        </p:nvSpPr>
        <p:spPr/>
        <p:txBody>
          <a:bodyPr/>
          <a:lstStyle/>
          <a:p>
            <a:r>
              <a:rPr lang="en-US" dirty="0"/>
              <a:t>Who Polluted the River? (continued)</a:t>
            </a:r>
          </a:p>
        </p:txBody>
      </p:sp>
      <p:sp>
        <p:nvSpPr>
          <p:cNvPr id="3" name="Content Placeholder 2">
            <a:extLst>
              <a:ext uri="{FF2B5EF4-FFF2-40B4-BE49-F238E27FC236}">
                <a16:creationId xmlns:a16="http://schemas.microsoft.com/office/drawing/2014/main" id="{68017B9C-46E2-42FB-83BA-646D95CE636E}"/>
              </a:ext>
            </a:extLst>
          </p:cNvPr>
          <p:cNvSpPr>
            <a:spLocks noGrp="1"/>
          </p:cNvSpPr>
          <p:nvPr>
            <p:ph idx="1"/>
          </p:nvPr>
        </p:nvSpPr>
        <p:spPr/>
        <p:txBody>
          <a:bodyPr/>
          <a:lstStyle/>
          <a:p>
            <a:r>
              <a:rPr lang="en-US" dirty="0"/>
              <a:t>By the end of the program, the critters in the water are no longer visible</a:t>
            </a:r>
          </a:p>
          <a:p>
            <a:r>
              <a:rPr lang="en-US" dirty="0"/>
              <a:t>Students learn that the consequences of their actions along with the consequences of others actions add up and each person was responsible for polluting the river.</a:t>
            </a:r>
          </a:p>
          <a:p>
            <a:r>
              <a:rPr lang="en-US" dirty="0"/>
              <a:t>SOL:  Science K.1, K.5, K.10, K.11, 1.8b, 3.9)</a:t>
            </a:r>
          </a:p>
        </p:txBody>
      </p:sp>
    </p:spTree>
    <p:extLst>
      <p:ext uri="{BB962C8B-B14F-4D97-AF65-F5344CB8AC3E}">
        <p14:creationId xmlns:p14="http://schemas.microsoft.com/office/powerpoint/2010/main" val="94391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C1E3-6A12-44D1-AF0E-622B4441D642}"/>
              </a:ext>
            </a:extLst>
          </p:cNvPr>
          <p:cNvSpPr>
            <a:spLocks noGrp="1"/>
          </p:cNvSpPr>
          <p:nvPr>
            <p:ph type="title"/>
          </p:nvPr>
        </p:nvSpPr>
        <p:spPr/>
        <p:txBody>
          <a:bodyPr/>
          <a:lstStyle/>
          <a:p>
            <a:r>
              <a:rPr lang="en-US" dirty="0"/>
              <a:t>Animal Tracks, Scat and Skulls</a:t>
            </a:r>
          </a:p>
        </p:txBody>
      </p:sp>
      <p:sp>
        <p:nvSpPr>
          <p:cNvPr id="3" name="Content Placeholder 2">
            <a:extLst>
              <a:ext uri="{FF2B5EF4-FFF2-40B4-BE49-F238E27FC236}">
                <a16:creationId xmlns:a16="http://schemas.microsoft.com/office/drawing/2014/main" id="{AC17F8BB-4C4B-4EE7-884D-1FA806862E15}"/>
              </a:ext>
            </a:extLst>
          </p:cNvPr>
          <p:cNvSpPr>
            <a:spLocks noGrp="1"/>
          </p:cNvSpPr>
          <p:nvPr>
            <p:ph idx="1"/>
          </p:nvPr>
        </p:nvSpPr>
        <p:spPr/>
        <p:txBody>
          <a:bodyPr>
            <a:normAutofit fontScale="85000" lnSpcReduction="20000"/>
          </a:bodyPr>
          <a:lstStyle/>
          <a:p>
            <a:r>
              <a:rPr lang="en-US" dirty="0"/>
              <a:t>Students learn the characteristics of a mammal</a:t>
            </a:r>
          </a:p>
          <a:p>
            <a:r>
              <a:rPr lang="en-US" dirty="0"/>
              <a:t>Food chains/webs are discussed</a:t>
            </a:r>
          </a:p>
          <a:p>
            <a:r>
              <a:rPr lang="en-US" dirty="0"/>
              <a:t>They learn the differences in herbivores, carnivores and omnivores</a:t>
            </a:r>
          </a:p>
          <a:p>
            <a:r>
              <a:rPr lang="en-US" dirty="0"/>
              <a:t>Students learn how to tell if a mammal is an herbivore or carnivore/omnivore by the type of teeth they have</a:t>
            </a:r>
          </a:p>
          <a:p>
            <a:r>
              <a:rPr lang="en-US" dirty="0"/>
              <a:t>We talk about scat and how herbivores produce round balls and carnivores/omnivores lay “logs”</a:t>
            </a:r>
          </a:p>
          <a:p>
            <a:r>
              <a:rPr lang="en-US" dirty="0"/>
              <a:t>Students play a game where they have to scavenge for food and we add up the cards to see if they got enough food to survive.  We give different scenarios—someone may be injured and have to hop on one foot, one may be collecting enough food to feed their 4 pups, etc.</a:t>
            </a:r>
          </a:p>
        </p:txBody>
      </p:sp>
    </p:spTree>
    <p:extLst>
      <p:ext uri="{BB962C8B-B14F-4D97-AF65-F5344CB8AC3E}">
        <p14:creationId xmlns:p14="http://schemas.microsoft.com/office/powerpoint/2010/main" val="1739711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9E6FD-9677-465D-BE5A-81C9F0DC243B}"/>
              </a:ext>
            </a:extLst>
          </p:cNvPr>
          <p:cNvSpPr>
            <a:spLocks noGrp="1"/>
          </p:cNvSpPr>
          <p:nvPr>
            <p:ph type="title"/>
          </p:nvPr>
        </p:nvSpPr>
        <p:spPr/>
        <p:txBody>
          <a:bodyPr/>
          <a:lstStyle/>
          <a:p>
            <a:r>
              <a:rPr lang="en-US" dirty="0"/>
              <a:t>Animal Tracks, Scat and Skulls</a:t>
            </a:r>
          </a:p>
        </p:txBody>
      </p:sp>
      <p:sp>
        <p:nvSpPr>
          <p:cNvPr id="3" name="Content Placeholder 2">
            <a:extLst>
              <a:ext uri="{FF2B5EF4-FFF2-40B4-BE49-F238E27FC236}">
                <a16:creationId xmlns:a16="http://schemas.microsoft.com/office/drawing/2014/main" id="{8D250475-1F41-4EF6-BBB1-C65BE9F129E3}"/>
              </a:ext>
            </a:extLst>
          </p:cNvPr>
          <p:cNvSpPr>
            <a:spLocks noGrp="1"/>
          </p:cNvSpPr>
          <p:nvPr>
            <p:ph idx="1"/>
          </p:nvPr>
        </p:nvSpPr>
        <p:spPr/>
        <p:txBody>
          <a:bodyPr/>
          <a:lstStyle/>
          <a:p>
            <a:r>
              <a:rPr lang="en-US" dirty="0"/>
              <a:t>Students then make their own edible scat.</a:t>
            </a:r>
          </a:p>
          <a:p>
            <a:r>
              <a:rPr lang="en-US" dirty="0"/>
              <a:t>SOL:  Science 2.5, 3.4, 3.5, 3.6, 3.8</a:t>
            </a:r>
          </a:p>
          <a:p>
            <a:endParaRPr lang="en-US" dirty="0"/>
          </a:p>
        </p:txBody>
      </p:sp>
      <p:pic>
        <p:nvPicPr>
          <p:cNvPr id="5" name="Picture 4">
            <a:extLst>
              <a:ext uri="{FF2B5EF4-FFF2-40B4-BE49-F238E27FC236}">
                <a16:creationId xmlns:a16="http://schemas.microsoft.com/office/drawing/2014/main" id="{3469B407-7C1B-450E-851C-4217D8441FB7}"/>
              </a:ext>
            </a:extLst>
          </p:cNvPr>
          <p:cNvPicPr>
            <a:picLocks noChangeAspect="1"/>
          </p:cNvPicPr>
          <p:nvPr/>
        </p:nvPicPr>
        <p:blipFill rotWithShape="1">
          <a:blip r:embed="rId2"/>
          <a:srcRect t="21451"/>
          <a:stretch/>
        </p:blipFill>
        <p:spPr>
          <a:xfrm>
            <a:off x="6303644" y="3260937"/>
            <a:ext cx="4225290" cy="2489201"/>
          </a:xfrm>
          <a:prstGeom prst="rect">
            <a:avLst/>
          </a:prstGeom>
        </p:spPr>
      </p:pic>
    </p:spTree>
    <p:extLst>
      <p:ext uri="{BB962C8B-B14F-4D97-AF65-F5344CB8AC3E}">
        <p14:creationId xmlns:p14="http://schemas.microsoft.com/office/powerpoint/2010/main" val="3208247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254E-29A4-4297-8DB9-0CE76DCD795E}"/>
              </a:ext>
            </a:extLst>
          </p:cNvPr>
          <p:cNvSpPr>
            <a:spLocks noGrp="1"/>
          </p:cNvSpPr>
          <p:nvPr>
            <p:ph type="title"/>
          </p:nvPr>
        </p:nvSpPr>
        <p:spPr/>
        <p:txBody>
          <a:bodyPr/>
          <a:lstStyle/>
          <a:p>
            <a:r>
              <a:rPr lang="en-US" dirty="0"/>
              <a:t>Soil Community </a:t>
            </a:r>
            <a:r>
              <a:rPr lang="en-US" dirty="0" err="1"/>
              <a:t>Biorama</a:t>
            </a:r>
            <a:endParaRPr lang="en-US" dirty="0"/>
          </a:p>
        </p:txBody>
      </p:sp>
      <p:sp>
        <p:nvSpPr>
          <p:cNvPr id="3" name="Content Placeholder 2">
            <a:extLst>
              <a:ext uri="{FF2B5EF4-FFF2-40B4-BE49-F238E27FC236}">
                <a16:creationId xmlns:a16="http://schemas.microsoft.com/office/drawing/2014/main" id="{5F75664B-68BB-4636-A48C-4C55C2F30994}"/>
              </a:ext>
            </a:extLst>
          </p:cNvPr>
          <p:cNvSpPr>
            <a:spLocks noGrp="1"/>
          </p:cNvSpPr>
          <p:nvPr>
            <p:ph idx="1"/>
          </p:nvPr>
        </p:nvSpPr>
        <p:spPr/>
        <p:txBody>
          <a:bodyPr/>
          <a:lstStyle/>
          <a:p>
            <a:r>
              <a:rPr lang="en-US" dirty="0"/>
              <a:t>The </a:t>
            </a:r>
            <a:r>
              <a:rPr lang="en-US" dirty="0" err="1"/>
              <a:t>biorama</a:t>
            </a:r>
            <a:r>
              <a:rPr lang="en-US" dirty="0"/>
              <a:t> is displayed and students learn interesting facts about soil, plants, animals, insects and other organisms in the community and their dependency on each other.  Life cycles of the insects are discussed as well.</a:t>
            </a:r>
          </a:p>
          <a:p>
            <a:r>
              <a:rPr lang="en-US" dirty="0"/>
              <a:t>Highlight the </a:t>
            </a:r>
            <a:r>
              <a:rPr lang="en-US" dirty="0" err="1"/>
              <a:t>carion</a:t>
            </a:r>
            <a:r>
              <a:rPr lang="en-US" dirty="0"/>
              <a:t> beetle.</a:t>
            </a:r>
          </a:p>
          <a:p>
            <a:r>
              <a:rPr lang="en-US" dirty="0"/>
              <a:t>SOL:  Science 2.4, 2.5a, 3.7</a:t>
            </a:r>
          </a:p>
        </p:txBody>
      </p:sp>
    </p:spTree>
    <p:extLst>
      <p:ext uri="{BB962C8B-B14F-4D97-AF65-F5344CB8AC3E}">
        <p14:creationId xmlns:p14="http://schemas.microsoft.com/office/powerpoint/2010/main" val="418265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42B5-D3B2-4BFF-ADED-4E01A6B34E59}"/>
              </a:ext>
            </a:extLst>
          </p:cNvPr>
          <p:cNvSpPr>
            <a:spLocks noGrp="1"/>
          </p:cNvSpPr>
          <p:nvPr>
            <p:ph type="title"/>
          </p:nvPr>
        </p:nvSpPr>
        <p:spPr/>
        <p:txBody>
          <a:bodyPr/>
          <a:lstStyle/>
          <a:p>
            <a:r>
              <a:rPr lang="en-US" dirty="0"/>
              <a:t>We All Need Trees</a:t>
            </a:r>
          </a:p>
        </p:txBody>
      </p:sp>
      <p:sp>
        <p:nvSpPr>
          <p:cNvPr id="3" name="Content Placeholder 2">
            <a:extLst>
              <a:ext uri="{FF2B5EF4-FFF2-40B4-BE49-F238E27FC236}">
                <a16:creationId xmlns:a16="http://schemas.microsoft.com/office/drawing/2014/main" id="{47AA7C3E-FA29-44EC-A6B8-9D0941FD634F}"/>
              </a:ext>
            </a:extLst>
          </p:cNvPr>
          <p:cNvSpPr>
            <a:spLocks noGrp="1"/>
          </p:cNvSpPr>
          <p:nvPr>
            <p:ph idx="1"/>
          </p:nvPr>
        </p:nvSpPr>
        <p:spPr/>
        <p:txBody>
          <a:bodyPr>
            <a:normAutofit fontScale="85000" lnSpcReduction="10000"/>
          </a:bodyPr>
          <a:lstStyle/>
          <a:p>
            <a:r>
              <a:rPr lang="en-US" dirty="0"/>
              <a:t>Did you know trees tame storm water, provide shade, protect us from harsh winds, give us oxygen, save us energy, help mitigate soil erosion, help purify water, serve as wildlife habitat, are completely renewable and serve as a major industry for lumber, paper, and other natural products?   </a:t>
            </a:r>
          </a:p>
          <a:p>
            <a:r>
              <a:rPr lang="en-US" dirty="0"/>
              <a:t>Through modern science, man has learned how to take the fiber from trees and create wonderful items that make our everyday lives better and more enjoyable.  In fact, there are over 5,000 different products which come from trees.  Many medicines, clothing, foods, cosmetics, paints, even some “plastics” are wood products.  </a:t>
            </a:r>
          </a:p>
          <a:p>
            <a:r>
              <a:rPr lang="en-US" dirty="0"/>
              <a:t>So the next time you use a bowling ball, put on your new rayon dress, rinse with mouthwash, eat a cookie, or play your drums—</a:t>
            </a:r>
            <a:r>
              <a:rPr lang="en-US" b="1" dirty="0"/>
              <a:t>THANK A TREE.  </a:t>
            </a:r>
            <a:endParaRPr lang="en-US" dirty="0"/>
          </a:p>
          <a:p>
            <a:endParaRPr lang="en-US" dirty="0"/>
          </a:p>
        </p:txBody>
      </p:sp>
    </p:spTree>
    <p:extLst>
      <p:ext uri="{BB962C8B-B14F-4D97-AF65-F5344CB8AC3E}">
        <p14:creationId xmlns:p14="http://schemas.microsoft.com/office/powerpoint/2010/main" val="53946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C392-C00B-42BB-825E-1509B525C5F6}"/>
              </a:ext>
            </a:extLst>
          </p:cNvPr>
          <p:cNvSpPr>
            <a:spLocks noGrp="1"/>
          </p:cNvSpPr>
          <p:nvPr>
            <p:ph type="title"/>
          </p:nvPr>
        </p:nvSpPr>
        <p:spPr/>
        <p:txBody>
          <a:bodyPr/>
          <a:lstStyle/>
          <a:p>
            <a:r>
              <a:rPr lang="en-US" dirty="0"/>
              <a:t>We All Need Trees</a:t>
            </a:r>
          </a:p>
        </p:txBody>
      </p:sp>
      <p:sp>
        <p:nvSpPr>
          <p:cNvPr id="3" name="Content Placeholder 2">
            <a:extLst>
              <a:ext uri="{FF2B5EF4-FFF2-40B4-BE49-F238E27FC236}">
                <a16:creationId xmlns:a16="http://schemas.microsoft.com/office/drawing/2014/main" id="{E71DB5D5-2F83-44C5-A423-BAA28BA04583}"/>
              </a:ext>
            </a:extLst>
          </p:cNvPr>
          <p:cNvSpPr>
            <a:spLocks noGrp="1"/>
          </p:cNvSpPr>
          <p:nvPr>
            <p:ph idx="1"/>
          </p:nvPr>
        </p:nvSpPr>
        <p:spPr/>
        <p:txBody>
          <a:bodyPr/>
          <a:lstStyle/>
          <a:p>
            <a:r>
              <a:rPr lang="en-US" dirty="0"/>
              <a:t> Students are amazed to see the displayed products that come from trees.</a:t>
            </a:r>
          </a:p>
          <a:p>
            <a:r>
              <a:rPr lang="en-US" dirty="0"/>
              <a:t>We read the “Giving Tree” and an interactive story about the number of tree products a boy uses from the time he wakes up until the time he catches the school bus.</a:t>
            </a:r>
          </a:p>
          <a:p>
            <a:r>
              <a:rPr lang="en-US" dirty="0"/>
              <a:t>We can do leaf rubbings from leaves collected in the school yard or by using our plastic leaf </a:t>
            </a:r>
            <a:r>
              <a:rPr lang="en-US" dirty="0" err="1"/>
              <a:t>paltes</a:t>
            </a:r>
            <a:r>
              <a:rPr lang="en-US" dirty="0"/>
              <a:t>.</a:t>
            </a:r>
          </a:p>
          <a:p>
            <a:r>
              <a:rPr lang="en-US" dirty="0"/>
              <a:t>SOL:  Science 1.1, 1.7, 2.5, 2.7, 2.8c, 4.4</a:t>
            </a:r>
          </a:p>
        </p:txBody>
      </p:sp>
    </p:spTree>
    <p:extLst>
      <p:ext uri="{BB962C8B-B14F-4D97-AF65-F5344CB8AC3E}">
        <p14:creationId xmlns:p14="http://schemas.microsoft.com/office/powerpoint/2010/main" val="662329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E7AA-E02B-4995-B891-A2DC17A8E209}"/>
              </a:ext>
            </a:extLst>
          </p:cNvPr>
          <p:cNvSpPr>
            <a:spLocks noGrp="1"/>
          </p:cNvSpPr>
          <p:nvPr>
            <p:ph type="title"/>
          </p:nvPr>
        </p:nvSpPr>
        <p:spPr/>
        <p:txBody>
          <a:bodyPr>
            <a:normAutofit fontScale="90000"/>
          </a:bodyPr>
          <a:lstStyle/>
          <a:p>
            <a:r>
              <a:rPr lang="en-US" dirty="0"/>
              <a:t>What is a soil and water conservation district?</a:t>
            </a:r>
          </a:p>
        </p:txBody>
      </p:sp>
      <p:sp>
        <p:nvSpPr>
          <p:cNvPr id="3" name="Content Placeholder 2">
            <a:extLst>
              <a:ext uri="{FF2B5EF4-FFF2-40B4-BE49-F238E27FC236}">
                <a16:creationId xmlns:a16="http://schemas.microsoft.com/office/drawing/2014/main" id="{B4D51C9C-6476-4B28-A893-4D340B2106E4}"/>
              </a:ext>
            </a:extLst>
          </p:cNvPr>
          <p:cNvSpPr>
            <a:spLocks noGrp="1"/>
          </p:cNvSpPr>
          <p:nvPr>
            <p:ph idx="1"/>
          </p:nvPr>
        </p:nvSpPr>
        <p:spPr/>
        <p:txBody>
          <a:bodyPr/>
          <a:lstStyle/>
          <a:p>
            <a:r>
              <a:rPr lang="en-US" i="1" dirty="0"/>
              <a:t>Soil and Water Conservation Districts were created during the Dust Bowl of the 1930's to solve soil and water conservation needs.</a:t>
            </a:r>
          </a:p>
          <a:p>
            <a:r>
              <a:rPr lang="en-US" i="1" dirty="0"/>
              <a:t>The Peter Francisco Soil and Water Conservation District (Peter Francisco SWCD) is a political subdivision of the Commonwealth of Virginia and is responsible under State Law for soil and water conservation work within the boundaries of Buckingham and Cumberland Counties.   The District’s purpose is to encourage and initiate land use practices that help improve water quality and reduce soil erosion as well as educate the community in protecting our natural resources.</a:t>
            </a:r>
            <a:endParaRPr lang="en-US" dirty="0"/>
          </a:p>
          <a:p>
            <a:endParaRPr lang="en-US" dirty="0"/>
          </a:p>
        </p:txBody>
      </p:sp>
    </p:spTree>
    <p:extLst>
      <p:ext uri="{BB962C8B-B14F-4D97-AF65-F5344CB8AC3E}">
        <p14:creationId xmlns:p14="http://schemas.microsoft.com/office/powerpoint/2010/main" val="1986773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7412-B71D-4284-B011-8E1F8C190782}"/>
              </a:ext>
            </a:extLst>
          </p:cNvPr>
          <p:cNvSpPr>
            <a:spLocks noGrp="1"/>
          </p:cNvSpPr>
          <p:nvPr>
            <p:ph type="title"/>
          </p:nvPr>
        </p:nvSpPr>
        <p:spPr/>
        <p:txBody>
          <a:bodyPr/>
          <a:lstStyle/>
          <a:p>
            <a:r>
              <a:rPr lang="en-US" dirty="0"/>
              <a:t>Intro to Water Cycle/Incredible Journey</a:t>
            </a:r>
          </a:p>
        </p:txBody>
      </p:sp>
      <p:sp>
        <p:nvSpPr>
          <p:cNvPr id="3" name="Content Placeholder 2">
            <a:extLst>
              <a:ext uri="{FF2B5EF4-FFF2-40B4-BE49-F238E27FC236}">
                <a16:creationId xmlns:a16="http://schemas.microsoft.com/office/drawing/2014/main" id="{5A34A02B-CB2E-4CDE-B881-898748C7F6B6}"/>
              </a:ext>
            </a:extLst>
          </p:cNvPr>
          <p:cNvSpPr>
            <a:spLocks noGrp="1"/>
          </p:cNvSpPr>
          <p:nvPr>
            <p:ph idx="1"/>
          </p:nvPr>
        </p:nvSpPr>
        <p:spPr/>
        <p:txBody>
          <a:bodyPr/>
          <a:lstStyle/>
          <a:p>
            <a:r>
              <a:rPr lang="en-US" dirty="0"/>
              <a:t>Drippy the raindrop introduces students to the water cycle.</a:t>
            </a:r>
          </a:p>
          <a:p>
            <a:r>
              <a:rPr lang="en-US" dirty="0"/>
              <a:t>Students take on the role of a water molecule and visit different stations which simulate the paths that water takes in the water cycle. </a:t>
            </a:r>
          </a:p>
          <a:p>
            <a:r>
              <a:rPr lang="en-US" dirty="0"/>
              <a:t>A colored bead is collected at each station and students end up making a bracelet.</a:t>
            </a:r>
          </a:p>
          <a:p>
            <a:r>
              <a:rPr lang="en-US" dirty="0"/>
              <a:t>Thunderstorm in a cup demo</a:t>
            </a:r>
          </a:p>
          <a:p>
            <a:r>
              <a:rPr lang="en-US" dirty="0"/>
              <a:t>SOL:  Science 3.9</a:t>
            </a:r>
          </a:p>
        </p:txBody>
      </p:sp>
    </p:spTree>
    <p:extLst>
      <p:ext uri="{BB962C8B-B14F-4D97-AF65-F5344CB8AC3E}">
        <p14:creationId xmlns:p14="http://schemas.microsoft.com/office/powerpoint/2010/main" val="1897367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0862-6CAC-493E-B773-1C5F688F2AD1}"/>
              </a:ext>
            </a:extLst>
          </p:cNvPr>
          <p:cNvSpPr>
            <a:spLocks noGrp="1"/>
          </p:cNvSpPr>
          <p:nvPr>
            <p:ph type="title"/>
          </p:nvPr>
        </p:nvSpPr>
        <p:spPr/>
        <p:txBody>
          <a:bodyPr/>
          <a:lstStyle/>
          <a:p>
            <a:r>
              <a:rPr lang="en-US" dirty="0"/>
              <a:t>Third Grade Soil Studies</a:t>
            </a:r>
          </a:p>
        </p:txBody>
      </p:sp>
      <p:sp>
        <p:nvSpPr>
          <p:cNvPr id="3" name="Content Placeholder 2">
            <a:extLst>
              <a:ext uri="{FF2B5EF4-FFF2-40B4-BE49-F238E27FC236}">
                <a16:creationId xmlns:a16="http://schemas.microsoft.com/office/drawing/2014/main" id="{45B01C69-EB0D-474C-8D2F-957C1CAA4B58}"/>
              </a:ext>
            </a:extLst>
          </p:cNvPr>
          <p:cNvSpPr>
            <a:spLocks noGrp="1"/>
          </p:cNvSpPr>
          <p:nvPr>
            <p:ph idx="1"/>
          </p:nvPr>
        </p:nvSpPr>
        <p:spPr/>
        <p:txBody>
          <a:bodyPr>
            <a:normAutofit fontScale="92500" lnSpcReduction="20000"/>
          </a:bodyPr>
          <a:lstStyle/>
          <a:p>
            <a:r>
              <a:rPr lang="en-US" dirty="0"/>
              <a:t>This program makes a nice field day.  We set up 5 15-minute stations.  Each class has an hour and 15 minutes to rotate among the stations.   </a:t>
            </a:r>
          </a:p>
          <a:p>
            <a:pPr marL="0" indent="0">
              <a:buNone/>
            </a:pPr>
            <a:r>
              <a:rPr lang="en-US" dirty="0"/>
              <a:t>		- Intro to soils (earth as an apple and amazing facts about soil)</a:t>
            </a:r>
          </a:p>
          <a:p>
            <a:pPr marL="0" indent="0">
              <a:buNone/>
            </a:pPr>
            <a:r>
              <a:rPr lang="en-US" dirty="0"/>
              <a:t>		-  Soil particle size and pick a path relay</a:t>
            </a:r>
          </a:p>
          <a:p>
            <a:pPr marL="0" indent="0">
              <a:buNone/>
            </a:pPr>
            <a:r>
              <a:rPr lang="en-US" dirty="0"/>
              <a:t>		- Buried treasure</a:t>
            </a:r>
          </a:p>
          <a:p>
            <a:pPr marL="0" indent="0">
              <a:buNone/>
            </a:pPr>
            <a:r>
              <a:rPr lang="en-US" dirty="0"/>
              <a:t>		- Soil tunnel and S.K. Worm tells about soil</a:t>
            </a:r>
          </a:p>
          <a:p>
            <a:pPr marL="0" indent="0">
              <a:buNone/>
            </a:pPr>
            <a:r>
              <a:rPr lang="en-US" dirty="0"/>
              <a:t>		- Soil Shake and Erosion Experiments</a:t>
            </a:r>
          </a:p>
          <a:p>
            <a:pPr marL="0" indent="0">
              <a:buNone/>
            </a:pPr>
            <a:r>
              <a:rPr lang="en-US" dirty="0"/>
              <a:t>SOL:  Science 3.1 and 3.7</a:t>
            </a:r>
          </a:p>
        </p:txBody>
      </p:sp>
    </p:spTree>
    <p:extLst>
      <p:ext uri="{BB962C8B-B14F-4D97-AF65-F5344CB8AC3E}">
        <p14:creationId xmlns:p14="http://schemas.microsoft.com/office/powerpoint/2010/main" val="3519563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946A-76EA-4C36-B222-4FB6C4396C9E}"/>
              </a:ext>
            </a:extLst>
          </p:cNvPr>
          <p:cNvSpPr>
            <a:spLocks noGrp="1"/>
          </p:cNvSpPr>
          <p:nvPr>
            <p:ph type="title"/>
          </p:nvPr>
        </p:nvSpPr>
        <p:spPr/>
        <p:txBody>
          <a:bodyPr>
            <a:normAutofit/>
          </a:bodyPr>
          <a:lstStyle/>
          <a:p>
            <a:r>
              <a:rPr lang="en-US" dirty="0"/>
              <a:t>Icky Sticky </a:t>
            </a:r>
            <a:r>
              <a:rPr lang="en-US" dirty="0" err="1"/>
              <a:t>Oooo</a:t>
            </a:r>
            <a:endParaRPr lang="en-US" dirty="0"/>
          </a:p>
        </p:txBody>
      </p:sp>
      <p:sp>
        <p:nvSpPr>
          <p:cNvPr id="3" name="Content Placeholder 2">
            <a:extLst>
              <a:ext uri="{FF2B5EF4-FFF2-40B4-BE49-F238E27FC236}">
                <a16:creationId xmlns:a16="http://schemas.microsoft.com/office/drawing/2014/main" id="{73AFF886-AC5A-4D0B-BD4E-9033C6FB7D37}"/>
              </a:ext>
            </a:extLst>
          </p:cNvPr>
          <p:cNvSpPr>
            <a:spLocks noGrp="1"/>
          </p:cNvSpPr>
          <p:nvPr>
            <p:ph idx="1"/>
          </p:nvPr>
        </p:nvSpPr>
        <p:spPr/>
        <p:txBody>
          <a:bodyPr/>
          <a:lstStyle/>
          <a:p>
            <a:r>
              <a:rPr lang="en-US" dirty="0"/>
              <a:t>Students use recipe cards to make a their own goop, bouncy balls, play dough and </a:t>
            </a:r>
            <a:r>
              <a:rPr lang="en-US" dirty="0" err="1"/>
              <a:t>flubber</a:t>
            </a:r>
            <a:r>
              <a:rPr lang="en-US" dirty="0"/>
              <a:t>.</a:t>
            </a:r>
          </a:p>
          <a:p>
            <a:r>
              <a:rPr lang="en-US" dirty="0"/>
              <a:t>SOL:  Science 3.3, 4.1, 5.4e</a:t>
            </a:r>
          </a:p>
          <a:p>
            <a:endParaRPr lang="en-US" dirty="0"/>
          </a:p>
        </p:txBody>
      </p:sp>
      <p:pic>
        <p:nvPicPr>
          <p:cNvPr id="7" name="Picture 6">
            <a:extLst>
              <a:ext uri="{FF2B5EF4-FFF2-40B4-BE49-F238E27FC236}">
                <a16:creationId xmlns:a16="http://schemas.microsoft.com/office/drawing/2014/main" id="{CE73D62F-6613-4A13-831C-01E1EC054D8A}"/>
              </a:ext>
            </a:extLst>
          </p:cNvPr>
          <p:cNvPicPr>
            <a:picLocks noChangeAspect="1"/>
          </p:cNvPicPr>
          <p:nvPr/>
        </p:nvPicPr>
        <p:blipFill>
          <a:blip r:embed="rId2"/>
          <a:stretch>
            <a:fillRect/>
          </a:stretch>
        </p:blipFill>
        <p:spPr>
          <a:xfrm>
            <a:off x="7813357" y="3595687"/>
            <a:ext cx="2486025" cy="1838325"/>
          </a:xfrm>
          <a:prstGeom prst="rect">
            <a:avLst/>
          </a:prstGeom>
        </p:spPr>
      </p:pic>
    </p:spTree>
    <p:extLst>
      <p:ext uri="{BB962C8B-B14F-4D97-AF65-F5344CB8AC3E}">
        <p14:creationId xmlns:p14="http://schemas.microsoft.com/office/powerpoint/2010/main" val="3847572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5B91-23EE-435F-BDB3-7C18B190E0B9}"/>
              </a:ext>
            </a:extLst>
          </p:cNvPr>
          <p:cNvSpPr>
            <a:spLocks noGrp="1"/>
          </p:cNvSpPr>
          <p:nvPr>
            <p:ph type="title"/>
          </p:nvPr>
        </p:nvSpPr>
        <p:spPr/>
        <p:txBody>
          <a:bodyPr/>
          <a:lstStyle/>
          <a:p>
            <a:r>
              <a:rPr lang="en-US" dirty="0"/>
              <a:t>Rocks and Minerals – Rock Cycle</a:t>
            </a:r>
          </a:p>
        </p:txBody>
      </p:sp>
      <p:sp>
        <p:nvSpPr>
          <p:cNvPr id="3" name="Content Placeholder 2">
            <a:extLst>
              <a:ext uri="{FF2B5EF4-FFF2-40B4-BE49-F238E27FC236}">
                <a16:creationId xmlns:a16="http://schemas.microsoft.com/office/drawing/2014/main" id="{3F17A146-FBD0-4D08-BFC9-47F5A1D8B0E4}"/>
              </a:ext>
            </a:extLst>
          </p:cNvPr>
          <p:cNvSpPr>
            <a:spLocks noGrp="1"/>
          </p:cNvSpPr>
          <p:nvPr>
            <p:ph idx="1"/>
          </p:nvPr>
        </p:nvSpPr>
        <p:spPr/>
        <p:txBody>
          <a:bodyPr>
            <a:normAutofit lnSpcReduction="10000"/>
          </a:bodyPr>
          <a:lstStyle/>
          <a:p>
            <a:r>
              <a:rPr lang="en-US" dirty="0"/>
              <a:t>Fascinating facts about rocks and minerals are discussed.  Students view trays of igneous, metamorphic and sedimentary rocks</a:t>
            </a:r>
          </a:p>
          <a:p>
            <a:r>
              <a:rPr lang="en-US" dirty="0"/>
              <a:t>Students divide into groups and are given a mineral and a test kit and have to identify their mineral.</a:t>
            </a:r>
          </a:p>
          <a:p>
            <a:r>
              <a:rPr lang="en-US" dirty="0"/>
              <a:t>Then students play a rock cycle game where they role a die to determine which of 11 stations they go to on their journey as a rock.  At each station they collect a bead and end up making a bracelet.</a:t>
            </a:r>
          </a:p>
          <a:p>
            <a:r>
              <a:rPr lang="en-US" dirty="0"/>
              <a:t>SOL:  Science 4.9c, Science 5.1, 5.7</a:t>
            </a:r>
          </a:p>
        </p:txBody>
      </p:sp>
    </p:spTree>
    <p:extLst>
      <p:ext uri="{BB962C8B-B14F-4D97-AF65-F5344CB8AC3E}">
        <p14:creationId xmlns:p14="http://schemas.microsoft.com/office/powerpoint/2010/main" val="3884131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CB73-5622-44CA-8721-4E16F969DE15}"/>
              </a:ext>
            </a:extLst>
          </p:cNvPr>
          <p:cNvSpPr>
            <a:spLocks noGrp="1"/>
          </p:cNvSpPr>
          <p:nvPr>
            <p:ph type="title"/>
          </p:nvPr>
        </p:nvSpPr>
        <p:spPr/>
        <p:txBody>
          <a:bodyPr/>
          <a:lstStyle/>
          <a:p>
            <a:r>
              <a:rPr lang="en-US" dirty="0"/>
              <a:t>Virginia’s Regions and Ag Products</a:t>
            </a:r>
          </a:p>
        </p:txBody>
      </p:sp>
      <p:sp>
        <p:nvSpPr>
          <p:cNvPr id="3" name="Content Placeholder 2">
            <a:extLst>
              <a:ext uri="{FF2B5EF4-FFF2-40B4-BE49-F238E27FC236}">
                <a16:creationId xmlns:a16="http://schemas.microsoft.com/office/drawing/2014/main" id="{7ECF5E8C-D487-4522-A92F-273A2DDF6F96}"/>
              </a:ext>
            </a:extLst>
          </p:cNvPr>
          <p:cNvSpPr>
            <a:spLocks noGrp="1"/>
          </p:cNvSpPr>
          <p:nvPr>
            <p:ph idx="1"/>
          </p:nvPr>
        </p:nvSpPr>
        <p:spPr/>
        <p:txBody>
          <a:bodyPr/>
          <a:lstStyle/>
          <a:p>
            <a:r>
              <a:rPr lang="en-US" dirty="0"/>
              <a:t>A large, durable floor map of Virginia delineated by geographic regions is used along with about 20 items representing agricultural products produced in Virginia.  Students are given a product and they tell about it as they stand on the map where the product is primarily produced.</a:t>
            </a:r>
          </a:p>
          <a:p>
            <a:r>
              <a:rPr lang="en-US" dirty="0"/>
              <a:t>We also have a Jeopardy-style game on Virginia’s geography which can be played. </a:t>
            </a:r>
          </a:p>
        </p:txBody>
      </p:sp>
    </p:spTree>
    <p:extLst>
      <p:ext uri="{BB962C8B-B14F-4D97-AF65-F5344CB8AC3E}">
        <p14:creationId xmlns:p14="http://schemas.microsoft.com/office/powerpoint/2010/main" val="3557592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38E5-E5CE-407C-8310-2E58C0FF135E}"/>
              </a:ext>
            </a:extLst>
          </p:cNvPr>
          <p:cNvSpPr>
            <a:spLocks noGrp="1"/>
          </p:cNvSpPr>
          <p:nvPr>
            <p:ph type="title"/>
          </p:nvPr>
        </p:nvSpPr>
        <p:spPr/>
        <p:txBody>
          <a:bodyPr/>
          <a:lstStyle/>
          <a:p>
            <a:r>
              <a:rPr lang="en-US" dirty="0"/>
              <a:t>Virginia’s Regions and Ag Products</a:t>
            </a:r>
          </a:p>
        </p:txBody>
      </p:sp>
      <p:pic>
        <p:nvPicPr>
          <p:cNvPr id="5" name="Content Placeholder 4">
            <a:extLst>
              <a:ext uri="{FF2B5EF4-FFF2-40B4-BE49-F238E27FC236}">
                <a16:creationId xmlns:a16="http://schemas.microsoft.com/office/drawing/2014/main" id="{01B65A44-5245-425F-83F5-597CEA8D2E0B}"/>
              </a:ext>
            </a:extLst>
          </p:cNvPr>
          <p:cNvPicPr>
            <a:picLocks noGrp="1" noChangeAspect="1"/>
          </p:cNvPicPr>
          <p:nvPr>
            <p:ph idx="1"/>
          </p:nvPr>
        </p:nvPicPr>
        <p:blipFill>
          <a:blip r:embed="rId2"/>
          <a:stretch>
            <a:fillRect/>
          </a:stretch>
        </p:blipFill>
        <p:spPr>
          <a:xfrm>
            <a:off x="1495213" y="2546033"/>
            <a:ext cx="4423833" cy="3317875"/>
          </a:xfrm>
        </p:spPr>
      </p:pic>
      <p:sp>
        <p:nvSpPr>
          <p:cNvPr id="6" name="TextBox 5">
            <a:extLst>
              <a:ext uri="{FF2B5EF4-FFF2-40B4-BE49-F238E27FC236}">
                <a16:creationId xmlns:a16="http://schemas.microsoft.com/office/drawing/2014/main" id="{3B8D7CD0-3153-40F9-844C-E7F3AAC35710}"/>
              </a:ext>
            </a:extLst>
          </p:cNvPr>
          <p:cNvSpPr txBox="1"/>
          <p:nvPr/>
        </p:nvSpPr>
        <p:spPr>
          <a:xfrm>
            <a:off x="6800850" y="2754630"/>
            <a:ext cx="3463290" cy="369332"/>
          </a:xfrm>
          <a:prstGeom prst="rect">
            <a:avLst/>
          </a:prstGeom>
          <a:noFill/>
        </p:spPr>
        <p:txBody>
          <a:bodyPr wrap="square" rtlCol="0">
            <a:spAutoFit/>
          </a:bodyPr>
          <a:lstStyle/>
          <a:p>
            <a:r>
              <a:rPr lang="en-US" dirty="0"/>
              <a:t>SOL:  Science 4.9, VS.2b, VS.10b</a:t>
            </a:r>
          </a:p>
        </p:txBody>
      </p:sp>
    </p:spTree>
    <p:extLst>
      <p:ext uri="{BB962C8B-B14F-4D97-AF65-F5344CB8AC3E}">
        <p14:creationId xmlns:p14="http://schemas.microsoft.com/office/powerpoint/2010/main" val="4183561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872B2-6F11-40DF-9351-469F689D1654}"/>
              </a:ext>
            </a:extLst>
          </p:cNvPr>
          <p:cNvSpPr>
            <a:spLocks noGrp="1"/>
          </p:cNvSpPr>
          <p:nvPr>
            <p:ph type="title"/>
          </p:nvPr>
        </p:nvSpPr>
        <p:spPr/>
        <p:txBody>
          <a:bodyPr/>
          <a:lstStyle/>
          <a:p>
            <a:r>
              <a:rPr lang="en-US" dirty="0"/>
              <a:t>What in the World is a Watershed?</a:t>
            </a:r>
          </a:p>
        </p:txBody>
      </p:sp>
      <p:sp>
        <p:nvSpPr>
          <p:cNvPr id="3" name="Content Placeholder 2">
            <a:extLst>
              <a:ext uri="{FF2B5EF4-FFF2-40B4-BE49-F238E27FC236}">
                <a16:creationId xmlns:a16="http://schemas.microsoft.com/office/drawing/2014/main" id="{ABBE7A75-420E-4721-B143-49C83C791B81}"/>
              </a:ext>
            </a:extLst>
          </p:cNvPr>
          <p:cNvSpPr>
            <a:spLocks noGrp="1"/>
          </p:cNvSpPr>
          <p:nvPr>
            <p:ph idx="1"/>
          </p:nvPr>
        </p:nvSpPr>
        <p:spPr/>
        <p:txBody>
          <a:bodyPr/>
          <a:lstStyle/>
          <a:p>
            <a:r>
              <a:rPr lang="en-US" dirty="0"/>
              <a:t>Using a map of the county, students learn the watershed address for their school</a:t>
            </a:r>
          </a:p>
          <a:p>
            <a:r>
              <a:rPr lang="en-US" dirty="0"/>
              <a:t>The </a:t>
            </a:r>
            <a:r>
              <a:rPr lang="en-US" dirty="0" err="1"/>
              <a:t>enviroscape</a:t>
            </a:r>
            <a:r>
              <a:rPr lang="en-US" dirty="0"/>
              <a:t>, a portable 3-D Model provides a hands-on, interactive demonstration of the sources and effects of water pollution.</a:t>
            </a:r>
          </a:p>
          <a:p>
            <a:r>
              <a:rPr lang="en-US" dirty="0"/>
              <a:t>SOL:  Science 4.9a</a:t>
            </a:r>
          </a:p>
        </p:txBody>
      </p:sp>
    </p:spTree>
    <p:extLst>
      <p:ext uri="{BB962C8B-B14F-4D97-AF65-F5344CB8AC3E}">
        <p14:creationId xmlns:p14="http://schemas.microsoft.com/office/powerpoint/2010/main" val="473342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23E4-C356-4B5F-80EC-4C06D0C5941D}"/>
              </a:ext>
            </a:extLst>
          </p:cNvPr>
          <p:cNvSpPr>
            <a:spLocks noGrp="1"/>
          </p:cNvSpPr>
          <p:nvPr>
            <p:ph type="title"/>
          </p:nvPr>
        </p:nvSpPr>
        <p:spPr/>
        <p:txBody>
          <a:bodyPr/>
          <a:lstStyle/>
          <a:p>
            <a:r>
              <a:rPr lang="en-US" dirty="0"/>
              <a:t>Poster Contest</a:t>
            </a:r>
          </a:p>
        </p:txBody>
      </p:sp>
      <p:sp>
        <p:nvSpPr>
          <p:cNvPr id="3" name="Content Placeholder 2">
            <a:extLst>
              <a:ext uri="{FF2B5EF4-FFF2-40B4-BE49-F238E27FC236}">
                <a16:creationId xmlns:a16="http://schemas.microsoft.com/office/drawing/2014/main" id="{DE3DAA14-808E-4685-86A8-CA6E0E374BDD}"/>
              </a:ext>
            </a:extLst>
          </p:cNvPr>
          <p:cNvSpPr>
            <a:spLocks noGrp="1"/>
          </p:cNvSpPr>
          <p:nvPr>
            <p:ph idx="1"/>
          </p:nvPr>
        </p:nvSpPr>
        <p:spPr/>
        <p:txBody>
          <a:bodyPr>
            <a:normAutofit lnSpcReduction="10000"/>
          </a:bodyPr>
          <a:lstStyle/>
          <a:p>
            <a:r>
              <a:rPr lang="en-US" dirty="0"/>
              <a:t>Each year the National Association of Conservation District has a theme.  The theme for 2017 is “Healthy Soils are Full of Life”</a:t>
            </a:r>
          </a:p>
          <a:p>
            <a:r>
              <a:rPr lang="en-US" dirty="0"/>
              <a:t>Did you know that in a handful of healthy soil, there are more living organisms than there are human beings on planet earth?  Most of these organisms are bacteria which help keep soil’s pH in balance.  We use soil bacteria to make antibiotics, anti-depressants, anti-fungal and anti-cancer medicines.</a:t>
            </a:r>
          </a:p>
          <a:p>
            <a:pPr marL="0" indent="0">
              <a:buNone/>
            </a:pPr>
            <a:r>
              <a:rPr lang="en-US" dirty="0"/>
              <a:t> </a:t>
            </a:r>
          </a:p>
          <a:p>
            <a:endParaRPr lang="en-US" dirty="0"/>
          </a:p>
        </p:txBody>
      </p:sp>
    </p:spTree>
    <p:extLst>
      <p:ext uri="{BB962C8B-B14F-4D97-AF65-F5344CB8AC3E}">
        <p14:creationId xmlns:p14="http://schemas.microsoft.com/office/powerpoint/2010/main" val="270938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EC98-C157-417A-9241-BEEE6E23597F}"/>
              </a:ext>
            </a:extLst>
          </p:cNvPr>
          <p:cNvSpPr>
            <a:spLocks noGrp="1"/>
          </p:cNvSpPr>
          <p:nvPr>
            <p:ph type="title"/>
          </p:nvPr>
        </p:nvSpPr>
        <p:spPr/>
        <p:txBody>
          <a:bodyPr/>
          <a:lstStyle/>
          <a:p>
            <a:r>
              <a:rPr lang="en-US" dirty="0"/>
              <a:t>Poster Contest</a:t>
            </a:r>
          </a:p>
        </p:txBody>
      </p:sp>
      <p:sp>
        <p:nvSpPr>
          <p:cNvPr id="3" name="Content Placeholder 2">
            <a:extLst>
              <a:ext uri="{FF2B5EF4-FFF2-40B4-BE49-F238E27FC236}">
                <a16:creationId xmlns:a16="http://schemas.microsoft.com/office/drawing/2014/main" id="{1EA706A0-9043-476D-B9FC-5A389D89003D}"/>
              </a:ext>
            </a:extLst>
          </p:cNvPr>
          <p:cNvSpPr>
            <a:spLocks noGrp="1"/>
          </p:cNvSpPr>
          <p:nvPr>
            <p:ph idx="1"/>
          </p:nvPr>
        </p:nvSpPr>
        <p:spPr/>
        <p:txBody>
          <a:bodyPr/>
          <a:lstStyle/>
          <a:p>
            <a:r>
              <a:rPr lang="en-US" dirty="0"/>
              <a:t>There are 5 categories for the contest:  K-1, 2-3, 4-6, 7-9 and 10-12</a:t>
            </a:r>
          </a:p>
          <a:p>
            <a:r>
              <a:rPr lang="en-US" dirty="0"/>
              <a:t>The District will award a $75 gift card to first place winners, $50 to second place winners and $25 for third place winners in each category. </a:t>
            </a:r>
          </a:p>
          <a:p>
            <a:r>
              <a:rPr lang="en-US" dirty="0"/>
              <a:t>Posters are due October 2, 2017</a:t>
            </a:r>
          </a:p>
          <a:p>
            <a:r>
              <a:rPr lang="en-US" dirty="0"/>
              <a:t>Healthy Soils are Full of Life must be written somewhere on the poster and an entry form must be attached to the back of the poster.  (Hand out entry forms with rules on the back side)</a:t>
            </a:r>
          </a:p>
          <a:p>
            <a:endParaRPr lang="en-US" dirty="0"/>
          </a:p>
        </p:txBody>
      </p:sp>
    </p:spTree>
    <p:extLst>
      <p:ext uri="{BB962C8B-B14F-4D97-AF65-F5344CB8AC3E}">
        <p14:creationId xmlns:p14="http://schemas.microsoft.com/office/powerpoint/2010/main" val="3632146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52C9-DB4C-46A9-BC77-273912F9AFB2}"/>
              </a:ext>
            </a:extLst>
          </p:cNvPr>
          <p:cNvSpPr>
            <a:spLocks noGrp="1"/>
          </p:cNvSpPr>
          <p:nvPr>
            <p:ph type="title"/>
          </p:nvPr>
        </p:nvSpPr>
        <p:spPr/>
        <p:txBody>
          <a:bodyPr>
            <a:normAutofit/>
          </a:bodyPr>
          <a:lstStyle/>
          <a:p>
            <a:r>
              <a:rPr lang="en-US" dirty="0"/>
              <a:t>2016 Cumberland Poster Contest Winners</a:t>
            </a:r>
          </a:p>
        </p:txBody>
      </p:sp>
      <p:pic>
        <p:nvPicPr>
          <p:cNvPr id="5" name="Content Placeholder 4">
            <a:extLst>
              <a:ext uri="{FF2B5EF4-FFF2-40B4-BE49-F238E27FC236}">
                <a16:creationId xmlns:a16="http://schemas.microsoft.com/office/drawing/2014/main" id="{FC7868A0-D33C-4414-BB00-C70B7CF28840}"/>
              </a:ext>
            </a:extLst>
          </p:cNvPr>
          <p:cNvPicPr>
            <a:picLocks noGrp="1" noChangeAspect="1"/>
          </p:cNvPicPr>
          <p:nvPr>
            <p:ph idx="1"/>
          </p:nvPr>
        </p:nvPicPr>
        <p:blipFill>
          <a:blip r:embed="rId2"/>
          <a:stretch>
            <a:fillRect/>
          </a:stretch>
        </p:blipFill>
        <p:spPr>
          <a:xfrm>
            <a:off x="6254496" y="2557082"/>
            <a:ext cx="4178806" cy="3134105"/>
          </a:xfrm>
        </p:spPr>
      </p:pic>
      <p:pic>
        <p:nvPicPr>
          <p:cNvPr id="7" name="Picture 6">
            <a:extLst>
              <a:ext uri="{FF2B5EF4-FFF2-40B4-BE49-F238E27FC236}">
                <a16:creationId xmlns:a16="http://schemas.microsoft.com/office/drawing/2014/main" id="{3158A435-D083-454C-9730-7EAC2D657830}"/>
              </a:ext>
            </a:extLst>
          </p:cNvPr>
          <p:cNvPicPr>
            <a:picLocks noChangeAspect="1"/>
          </p:cNvPicPr>
          <p:nvPr/>
        </p:nvPicPr>
        <p:blipFill>
          <a:blip r:embed="rId3"/>
          <a:stretch>
            <a:fillRect/>
          </a:stretch>
        </p:blipFill>
        <p:spPr>
          <a:xfrm>
            <a:off x="1987296" y="2557082"/>
            <a:ext cx="2339960" cy="3119946"/>
          </a:xfrm>
          <a:prstGeom prst="rect">
            <a:avLst/>
          </a:prstGeom>
        </p:spPr>
      </p:pic>
      <p:sp>
        <p:nvSpPr>
          <p:cNvPr id="8" name="TextBox 7">
            <a:extLst>
              <a:ext uri="{FF2B5EF4-FFF2-40B4-BE49-F238E27FC236}">
                <a16:creationId xmlns:a16="http://schemas.microsoft.com/office/drawing/2014/main" id="{1668FB28-7405-437A-A6E5-CC1CB0C3C40D}"/>
              </a:ext>
            </a:extLst>
          </p:cNvPr>
          <p:cNvSpPr txBox="1"/>
          <p:nvPr/>
        </p:nvSpPr>
        <p:spPr>
          <a:xfrm>
            <a:off x="1987296" y="5697563"/>
            <a:ext cx="8446006" cy="369332"/>
          </a:xfrm>
          <a:prstGeom prst="rect">
            <a:avLst/>
          </a:prstGeom>
          <a:noFill/>
        </p:spPr>
        <p:txBody>
          <a:bodyPr wrap="square" rtlCol="0">
            <a:spAutoFit/>
          </a:bodyPr>
          <a:lstStyle/>
          <a:p>
            <a:r>
              <a:rPr lang="en-US" dirty="0"/>
              <a:t>Katie Page						  Drew, Vanessa, Kaleb, Sammy, Mia and Mrs. Jones</a:t>
            </a:r>
          </a:p>
        </p:txBody>
      </p:sp>
    </p:spTree>
    <p:extLst>
      <p:ext uri="{BB962C8B-B14F-4D97-AF65-F5344CB8AC3E}">
        <p14:creationId xmlns:p14="http://schemas.microsoft.com/office/powerpoint/2010/main" val="4039076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BDDB-22ED-44D9-BA69-8E85C0B8242C}"/>
              </a:ext>
            </a:extLst>
          </p:cNvPr>
          <p:cNvSpPr>
            <a:spLocks noGrp="1"/>
          </p:cNvSpPr>
          <p:nvPr>
            <p:ph type="title"/>
          </p:nvPr>
        </p:nvSpPr>
        <p:spPr/>
        <p:txBody>
          <a:bodyPr>
            <a:normAutofit fontScale="90000"/>
          </a:bodyPr>
          <a:lstStyle/>
          <a:p>
            <a:r>
              <a:rPr lang="en-US" dirty="0"/>
              <a:t>Why is it important to conserve soil and water?</a:t>
            </a:r>
          </a:p>
        </p:txBody>
      </p:sp>
      <p:sp>
        <p:nvSpPr>
          <p:cNvPr id="3" name="Content Placeholder 2">
            <a:extLst>
              <a:ext uri="{FF2B5EF4-FFF2-40B4-BE49-F238E27FC236}">
                <a16:creationId xmlns:a16="http://schemas.microsoft.com/office/drawing/2014/main" id="{6D8066AF-1494-4D10-B910-87387B58FB47}"/>
              </a:ext>
            </a:extLst>
          </p:cNvPr>
          <p:cNvSpPr>
            <a:spLocks noGrp="1"/>
          </p:cNvSpPr>
          <p:nvPr>
            <p:ph idx="1"/>
          </p:nvPr>
        </p:nvSpPr>
        <p:spPr/>
        <p:txBody>
          <a:bodyPr/>
          <a:lstStyle/>
          <a:p>
            <a:r>
              <a:rPr lang="en-US" dirty="0"/>
              <a:t>All the water in the world demo</a:t>
            </a:r>
          </a:p>
          <a:p>
            <a:r>
              <a:rPr lang="en-US" dirty="0"/>
              <a:t>The Earth as an apple demo</a:t>
            </a:r>
          </a:p>
        </p:txBody>
      </p:sp>
    </p:spTree>
    <p:extLst>
      <p:ext uri="{BB962C8B-B14F-4D97-AF65-F5344CB8AC3E}">
        <p14:creationId xmlns:p14="http://schemas.microsoft.com/office/powerpoint/2010/main" val="2311959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6CB3-E4E8-4CBB-97DB-963C57528579}"/>
              </a:ext>
            </a:extLst>
          </p:cNvPr>
          <p:cNvSpPr>
            <a:spLocks noGrp="1"/>
          </p:cNvSpPr>
          <p:nvPr>
            <p:ph type="title"/>
          </p:nvPr>
        </p:nvSpPr>
        <p:spPr/>
        <p:txBody>
          <a:bodyPr/>
          <a:lstStyle/>
          <a:p>
            <a:r>
              <a:rPr lang="en-US" dirty="0"/>
              <a:t>Field Days</a:t>
            </a:r>
          </a:p>
        </p:txBody>
      </p:sp>
      <p:sp>
        <p:nvSpPr>
          <p:cNvPr id="3" name="Content Placeholder 2">
            <a:extLst>
              <a:ext uri="{FF2B5EF4-FFF2-40B4-BE49-F238E27FC236}">
                <a16:creationId xmlns:a16="http://schemas.microsoft.com/office/drawing/2014/main" id="{25D7C067-FB2E-41FF-8DC4-3B1F3540F7BB}"/>
              </a:ext>
            </a:extLst>
          </p:cNvPr>
          <p:cNvSpPr>
            <a:spLocks noGrp="1"/>
          </p:cNvSpPr>
          <p:nvPr>
            <p:ph idx="1"/>
          </p:nvPr>
        </p:nvSpPr>
        <p:spPr/>
        <p:txBody>
          <a:bodyPr/>
          <a:lstStyle/>
          <a:p>
            <a:r>
              <a:rPr lang="en-US" dirty="0"/>
              <a:t>The District partners with State Parks, Game and Inland Fisheries, Forestry and Cooperative Extension to organize educational field days.  Let us know if we can organize one for you.</a:t>
            </a:r>
          </a:p>
          <a:p>
            <a:endParaRPr lang="en-US" dirty="0"/>
          </a:p>
        </p:txBody>
      </p:sp>
    </p:spTree>
    <p:extLst>
      <p:ext uri="{BB962C8B-B14F-4D97-AF65-F5344CB8AC3E}">
        <p14:creationId xmlns:p14="http://schemas.microsoft.com/office/powerpoint/2010/main" val="4171900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A617-85F7-4751-A81C-69EE99D0024B}"/>
              </a:ext>
            </a:extLst>
          </p:cNvPr>
          <p:cNvSpPr>
            <a:spLocks noGrp="1"/>
          </p:cNvSpPr>
          <p:nvPr>
            <p:ph type="title"/>
          </p:nvPr>
        </p:nvSpPr>
        <p:spPr/>
        <p:txBody>
          <a:bodyPr>
            <a:normAutofit fontScale="90000"/>
          </a:bodyPr>
          <a:lstStyle/>
          <a:p>
            <a:r>
              <a:rPr lang="en-US" dirty="0"/>
              <a:t>We can Tailor Make a Program Just for You</a:t>
            </a:r>
          </a:p>
        </p:txBody>
      </p:sp>
      <p:sp>
        <p:nvSpPr>
          <p:cNvPr id="3" name="Content Placeholder 2">
            <a:extLst>
              <a:ext uri="{FF2B5EF4-FFF2-40B4-BE49-F238E27FC236}">
                <a16:creationId xmlns:a16="http://schemas.microsoft.com/office/drawing/2014/main" id="{8AFAC385-05A4-4D01-845A-110E1C204BD9}"/>
              </a:ext>
            </a:extLst>
          </p:cNvPr>
          <p:cNvSpPr>
            <a:spLocks noGrp="1"/>
          </p:cNvSpPr>
          <p:nvPr>
            <p:ph idx="1"/>
          </p:nvPr>
        </p:nvSpPr>
        <p:spPr/>
        <p:txBody>
          <a:bodyPr/>
          <a:lstStyle/>
          <a:p>
            <a:r>
              <a:rPr lang="en-US" dirty="0"/>
              <a:t>If your students just aren’t grasping a concept and you think we can create a program to help them grasp it, let us know.  We are here to support you!</a:t>
            </a:r>
          </a:p>
        </p:txBody>
      </p:sp>
      <p:pic>
        <p:nvPicPr>
          <p:cNvPr id="5" name="Picture 4">
            <a:extLst>
              <a:ext uri="{FF2B5EF4-FFF2-40B4-BE49-F238E27FC236}">
                <a16:creationId xmlns:a16="http://schemas.microsoft.com/office/drawing/2014/main" id="{FBFB2920-7C88-4564-8E93-2386D78A0E40}"/>
              </a:ext>
            </a:extLst>
          </p:cNvPr>
          <p:cNvPicPr>
            <a:picLocks noChangeAspect="1"/>
          </p:cNvPicPr>
          <p:nvPr/>
        </p:nvPicPr>
        <p:blipFill>
          <a:blip r:embed="rId2"/>
          <a:stretch>
            <a:fillRect/>
          </a:stretch>
        </p:blipFill>
        <p:spPr>
          <a:xfrm>
            <a:off x="5388864" y="3302503"/>
            <a:ext cx="1816952" cy="2573365"/>
          </a:xfrm>
          <a:prstGeom prst="rect">
            <a:avLst/>
          </a:prstGeom>
        </p:spPr>
      </p:pic>
    </p:spTree>
    <p:extLst>
      <p:ext uri="{BB962C8B-B14F-4D97-AF65-F5344CB8AC3E}">
        <p14:creationId xmlns:p14="http://schemas.microsoft.com/office/powerpoint/2010/main" val="1015088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5F18-ABF4-4D7E-B72B-17126937B668}"/>
              </a:ext>
            </a:extLst>
          </p:cNvPr>
          <p:cNvSpPr>
            <a:spLocks noGrp="1"/>
          </p:cNvSpPr>
          <p:nvPr>
            <p:ph type="title"/>
          </p:nvPr>
        </p:nvSpPr>
        <p:spPr/>
        <p:txBody>
          <a:bodyPr/>
          <a:lstStyle/>
          <a:p>
            <a:r>
              <a:rPr lang="en-US" dirty="0"/>
              <a:t>Resources Available for Check Out</a:t>
            </a:r>
          </a:p>
        </p:txBody>
      </p:sp>
      <p:pic>
        <p:nvPicPr>
          <p:cNvPr id="5" name="Content Placeholder 4">
            <a:extLst>
              <a:ext uri="{FF2B5EF4-FFF2-40B4-BE49-F238E27FC236}">
                <a16:creationId xmlns:a16="http://schemas.microsoft.com/office/drawing/2014/main" id="{DC82633A-35B9-430A-936C-1EC81119FE4E}"/>
              </a:ext>
            </a:extLst>
          </p:cNvPr>
          <p:cNvPicPr>
            <a:picLocks noGrp="1" noChangeAspect="1"/>
          </p:cNvPicPr>
          <p:nvPr>
            <p:ph idx="1"/>
          </p:nvPr>
        </p:nvPicPr>
        <p:blipFill>
          <a:blip r:embed="rId2"/>
          <a:stretch>
            <a:fillRect/>
          </a:stretch>
        </p:blipFill>
        <p:spPr>
          <a:xfrm>
            <a:off x="7313454" y="2715959"/>
            <a:ext cx="2563812" cy="3317875"/>
          </a:xfrm>
        </p:spPr>
      </p:pic>
      <p:sp>
        <p:nvSpPr>
          <p:cNvPr id="6" name="TextBox 5">
            <a:extLst>
              <a:ext uri="{FF2B5EF4-FFF2-40B4-BE49-F238E27FC236}">
                <a16:creationId xmlns:a16="http://schemas.microsoft.com/office/drawing/2014/main" id="{EF3ADC43-C341-43CC-A7E0-79CEA845665A}"/>
              </a:ext>
            </a:extLst>
          </p:cNvPr>
          <p:cNvSpPr txBox="1"/>
          <p:nvPr/>
        </p:nvSpPr>
        <p:spPr>
          <a:xfrm>
            <a:off x="2060448" y="3352800"/>
            <a:ext cx="3803904" cy="1477328"/>
          </a:xfrm>
          <a:prstGeom prst="rect">
            <a:avLst/>
          </a:prstGeom>
          <a:noFill/>
        </p:spPr>
        <p:txBody>
          <a:bodyPr wrap="square" rtlCol="0">
            <a:spAutoFit/>
          </a:bodyPr>
          <a:lstStyle/>
          <a:p>
            <a:r>
              <a:rPr lang="en-US" dirty="0"/>
              <a:t>The District has all kinds of resources available for check-out.  From buckets, to trowels, to books, to actual program materials.  Get your list of available resources today.</a:t>
            </a:r>
          </a:p>
        </p:txBody>
      </p:sp>
    </p:spTree>
    <p:extLst>
      <p:ext uri="{BB962C8B-B14F-4D97-AF65-F5344CB8AC3E}">
        <p14:creationId xmlns:p14="http://schemas.microsoft.com/office/powerpoint/2010/main" val="3861120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3174-48A7-42CB-BE45-6DEC5B5C9E5B}"/>
              </a:ext>
            </a:extLst>
          </p:cNvPr>
          <p:cNvSpPr>
            <a:spLocks noGrp="1"/>
          </p:cNvSpPr>
          <p:nvPr>
            <p:ph type="title"/>
          </p:nvPr>
        </p:nvSpPr>
        <p:spPr/>
        <p:txBody>
          <a:bodyPr/>
          <a:lstStyle/>
          <a:p>
            <a:r>
              <a:rPr lang="en-US" dirty="0"/>
              <a:t>Website</a:t>
            </a:r>
          </a:p>
        </p:txBody>
      </p:sp>
      <p:sp>
        <p:nvSpPr>
          <p:cNvPr id="3" name="Content Placeholder 2">
            <a:extLst>
              <a:ext uri="{FF2B5EF4-FFF2-40B4-BE49-F238E27FC236}">
                <a16:creationId xmlns:a16="http://schemas.microsoft.com/office/drawing/2014/main" id="{4D53A48F-98DA-4756-969D-7E939DB31F49}"/>
              </a:ext>
            </a:extLst>
          </p:cNvPr>
          <p:cNvSpPr>
            <a:spLocks noGrp="1"/>
          </p:cNvSpPr>
          <p:nvPr>
            <p:ph idx="1"/>
          </p:nvPr>
        </p:nvSpPr>
        <p:spPr/>
        <p:txBody>
          <a:bodyPr/>
          <a:lstStyle/>
          <a:p>
            <a:r>
              <a:rPr lang="en-US" dirty="0"/>
              <a:t>Be sure and visit our website at </a:t>
            </a:r>
            <a:r>
              <a:rPr lang="en-US" dirty="0">
                <a:hlinkClick r:id="rId2"/>
              </a:rPr>
              <a:t>https://www.peterfranciscoswcd.org/</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17767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C718-6ABF-4B56-9608-5F58DB84B10A}"/>
              </a:ext>
            </a:extLst>
          </p:cNvPr>
          <p:cNvSpPr>
            <a:spLocks noGrp="1"/>
          </p:cNvSpPr>
          <p:nvPr>
            <p:ph type="title"/>
          </p:nvPr>
        </p:nvSpPr>
        <p:spPr/>
        <p:txBody>
          <a:bodyPr>
            <a:normAutofit fontScale="90000"/>
          </a:bodyPr>
          <a:lstStyle/>
          <a:p>
            <a:r>
              <a:rPr lang="en-US" dirty="0"/>
              <a:t>SOL- Related Educational Programs</a:t>
            </a:r>
            <a:br>
              <a:rPr lang="en-US" dirty="0"/>
            </a:br>
            <a:r>
              <a:rPr lang="en-US" dirty="0"/>
              <a:t>for Elementary School </a:t>
            </a:r>
          </a:p>
        </p:txBody>
      </p:sp>
      <p:sp>
        <p:nvSpPr>
          <p:cNvPr id="3" name="Content Placeholder 2">
            <a:extLst>
              <a:ext uri="{FF2B5EF4-FFF2-40B4-BE49-F238E27FC236}">
                <a16:creationId xmlns:a16="http://schemas.microsoft.com/office/drawing/2014/main" id="{F7795AAA-37A9-4A4D-B407-6F2201D9F63E}"/>
              </a:ext>
            </a:extLst>
          </p:cNvPr>
          <p:cNvSpPr>
            <a:spLocks noGrp="1"/>
          </p:cNvSpPr>
          <p:nvPr>
            <p:ph idx="1"/>
          </p:nvPr>
        </p:nvSpPr>
        <p:spPr/>
        <p:txBody>
          <a:bodyPr>
            <a:normAutofit lnSpcReduction="10000"/>
          </a:bodyPr>
          <a:lstStyle/>
          <a:p>
            <a:r>
              <a:rPr lang="en-US" dirty="0"/>
              <a:t>The District offers free programs and has compiled a list of programs by grade together with the SOL that the program addresses.  </a:t>
            </a:r>
          </a:p>
          <a:p>
            <a:endParaRPr lang="en-US" dirty="0"/>
          </a:p>
          <a:p>
            <a:r>
              <a:rPr lang="en-US" dirty="0"/>
              <a:t>Each program has a hands-on component and is designed to make learning fun.</a:t>
            </a:r>
          </a:p>
          <a:p>
            <a:endParaRPr lang="en-US" dirty="0"/>
          </a:p>
          <a:p>
            <a:r>
              <a:rPr lang="en-US" dirty="0"/>
              <a:t>Here are a few of my favorites:</a:t>
            </a:r>
          </a:p>
          <a:p>
            <a:pPr marL="0" indent="0">
              <a:buNone/>
            </a:pPr>
            <a:endParaRPr lang="en-US" dirty="0"/>
          </a:p>
        </p:txBody>
      </p:sp>
    </p:spTree>
    <p:extLst>
      <p:ext uri="{BB962C8B-B14F-4D97-AF65-F5344CB8AC3E}">
        <p14:creationId xmlns:p14="http://schemas.microsoft.com/office/powerpoint/2010/main" val="853901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1218-D90C-42EE-A696-542ECBFA75B7}"/>
              </a:ext>
            </a:extLst>
          </p:cNvPr>
          <p:cNvSpPr>
            <a:spLocks noGrp="1"/>
          </p:cNvSpPr>
          <p:nvPr>
            <p:ph type="title"/>
          </p:nvPr>
        </p:nvSpPr>
        <p:spPr/>
        <p:txBody>
          <a:bodyPr/>
          <a:lstStyle/>
          <a:p>
            <a:r>
              <a:rPr lang="en-US" dirty="0"/>
              <a:t>Frogs by the Bog and Leap Frog Relay</a:t>
            </a:r>
          </a:p>
        </p:txBody>
      </p:sp>
      <p:sp>
        <p:nvSpPr>
          <p:cNvPr id="3" name="Content Placeholder 2">
            <a:extLst>
              <a:ext uri="{FF2B5EF4-FFF2-40B4-BE49-F238E27FC236}">
                <a16:creationId xmlns:a16="http://schemas.microsoft.com/office/drawing/2014/main" id="{FC65CB42-70D9-44A7-AD9B-2F3170B8D97D}"/>
              </a:ext>
            </a:extLst>
          </p:cNvPr>
          <p:cNvSpPr>
            <a:spLocks noGrp="1"/>
          </p:cNvSpPr>
          <p:nvPr>
            <p:ph idx="1"/>
          </p:nvPr>
        </p:nvSpPr>
        <p:spPr/>
        <p:txBody>
          <a:bodyPr>
            <a:normAutofit fontScale="92500" lnSpcReduction="10000"/>
          </a:bodyPr>
          <a:lstStyle/>
          <a:p>
            <a:r>
              <a:rPr lang="en-US" dirty="0"/>
              <a:t>Students sit on a blue tarp and learn interesting facts about frogs and their life cycle.  We read an entertaining book about a frog on a log in a bog.  </a:t>
            </a:r>
          </a:p>
          <a:p>
            <a:r>
              <a:rPr lang="en-US" dirty="0"/>
              <a:t>Students can make a frog crown</a:t>
            </a:r>
          </a:p>
          <a:p>
            <a:r>
              <a:rPr lang="en-US" dirty="0"/>
              <a:t>And if time, they can play leap frog relay.  Elements of this relay include tossing a bean bag in a bucket, hopping like a frog from lily pad to lily pad, walking a plank, weaving through cones, and jumping through a ring on a stand.  Students learn to follow directions and develop their motor skills.</a:t>
            </a:r>
          </a:p>
          <a:p>
            <a:r>
              <a:rPr lang="en-US" dirty="0"/>
              <a:t>SOL:  Science K.7, PE K.1, K.2, English K.3, Science 1.5, PE 1.1a,b and 1.5a, English 1.2c, </a:t>
            </a:r>
          </a:p>
        </p:txBody>
      </p:sp>
    </p:spTree>
    <p:extLst>
      <p:ext uri="{BB962C8B-B14F-4D97-AF65-F5344CB8AC3E}">
        <p14:creationId xmlns:p14="http://schemas.microsoft.com/office/powerpoint/2010/main" val="3546791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ECD2-5A40-4F08-A1D1-CA531DB9CE18}"/>
              </a:ext>
            </a:extLst>
          </p:cNvPr>
          <p:cNvSpPr>
            <a:spLocks noGrp="1"/>
          </p:cNvSpPr>
          <p:nvPr>
            <p:ph type="title"/>
          </p:nvPr>
        </p:nvSpPr>
        <p:spPr/>
        <p:txBody>
          <a:bodyPr/>
          <a:lstStyle/>
          <a:p>
            <a:r>
              <a:rPr lang="en-US" dirty="0"/>
              <a:t>Frogs by the Bog</a:t>
            </a:r>
          </a:p>
        </p:txBody>
      </p:sp>
      <p:pic>
        <p:nvPicPr>
          <p:cNvPr id="5" name="Content Placeholder 4">
            <a:extLst>
              <a:ext uri="{FF2B5EF4-FFF2-40B4-BE49-F238E27FC236}">
                <a16:creationId xmlns:a16="http://schemas.microsoft.com/office/drawing/2014/main" id="{CAC10F8A-8822-4D29-BF93-68D607BB3207}"/>
              </a:ext>
            </a:extLst>
          </p:cNvPr>
          <p:cNvPicPr>
            <a:picLocks noGrp="1" noChangeAspect="1"/>
          </p:cNvPicPr>
          <p:nvPr>
            <p:ph idx="1"/>
          </p:nvPr>
        </p:nvPicPr>
        <p:blipFill>
          <a:blip r:embed="rId2"/>
          <a:stretch>
            <a:fillRect/>
          </a:stretch>
        </p:blipFill>
        <p:spPr>
          <a:xfrm>
            <a:off x="3884083" y="2557463"/>
            <a:ext cx="4423833" cy="3317875"/>
          </a:xfrm>
        </p:spPr>
      </p:pic>
    </p:spTree>
    <p:extLst>
      <p:ext uri="{BB962C8B-B14F-4D97-AF65-F5344CB8AC3E}">
        <p14:creationId xmlns:p14="http://schemas.microsoft.com/office/powerpoint/2010/main" val="113922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17DC-6AE1-4631-B085-C6066CACA9F1}"/>
              </a:ext>
            </a:extLst>
          </p:cNvPr>
          <p:cNvSpPr>
            <a:spLocks noGrp="1"/>
          </p:cNvSpPr>
          <p:nvPr>
            <p:ph type="title"/>
          </p:nvPr>
        </p:nvSpPr>
        <p:spPr/>
        <p:txBody>
          <a:bodyPr/>
          <a:lstStyle/>
          <a:p>
            <a:r>
              <a:rPr lang="en-US" dirty="0" err="1"/>
              <a:t>Litterless</a:t>
            </a:r>
            <a:r>
              <a:rPr lang="en-US" dirty="0"/>
              <a:t> Lunch and Recycle Game</a:t>
            </a:r>
          </a:p>
        </p:txBody>
      </p:sp>
      <p:sp>
        <p:nvSpPr>
          <p:cNvPr id="3" name="Content Placeholder 2">
            <a:extLst>
              <a:ext uri="{FF2B5EF4-FFF2-40B4-BE49-F238E27FC236}">
                <a16:creationId xmlns:a16="http://schemas.microsoft.com/office/drawing/2014/main" id="{D2892BC9-8819-4D58-A4B7-CD0F28A0DC21}"/>
              </a:ext>
            </a:extLst>
          </p:cNvPr>
          <p:cNvSpPr>
            <a:spLocks noGrp="1"/>
          </p:cNvSpPr>
          <p:nvPr>
            <p:ph idx="1"/>
          </p:nvPr>
        </p:nvSpPr>
        <p:spPr/>
        <p:txBody>
          <a:bodyPr>
            <a:normAutofit fontScale="92500" lnSpcReduction="10000"/>
          </a:bodyPr>
          <a:lstStyle/>
          <a:p>
            <a:r>
              <a:rPr lang="en-US" dirty="0"/>
              <a:t>We dress in an Earth costume</a:t>
            </a:r>
          </a:p>
          <a:p>
            <a:r>
              <a:rPr lang="en-US" dirty="0"/>
              <a:t>Larry the Lunchbox is filled with reusable lunch box items to help students understand how they can reuse and recycle.</a:t>
            </a:r>
          </a:p>
          <a:p>
            <a:r>
              <a:rPr lang="en-US" dirty="0"/>
              <a:t>We dump a bin of trash in the middle of the floor and students take turns picking up an item and putting it in the appropriate recycle bin.  They also come up with ideas about how the item can be reused.  </a:t>
            </a:r>
          </a:p>
          <a:p>
            <a:r>
              <a:rPr lang="en-US" dirty="0"/>
              <a:t>This really helps the students grasp the concept of reduce, reuse and recycle.</a:t>
            </a:r>
          </a:p>
          <a:p>
            <a:r>
              <a:rPr lang="en-US" dirty="0"/>
              <a:t>SOL:  Science K.11.b, 1.8c</a:t>
            </a:r>
          </a:p>
        </p:txBody>
      </p:sp>
    </p:spTree>
    <p:extLst>
      <p:ext uri="{BB962C8B-B14F-4D97-AF65-F5344CB8AC3E}">
        <p14:creationId xmlns:p14="http://schemas.microsoft.com/office/powerpoint/2010/main" val="945639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A80A-F41C-495B-AF68-47CD27386CF8}"/>
              </a:ext>
            </a:extLst>
          </p:cNvPr>
          <p:cNvSpPr>
            <a:spLocks noGrp="1"/>
          </p:cNvSpPr>
          <p:nvPr>
            <p:ph type="title"/>
          </p:nvPr>
        </p:nvSpPr>
        <p:spPr/>
        <p:txBody>
          <a:bodyPr/>
          <a:lstStyle/>
          <a:p>
            <a:r>
              <a:rPr lang="en-US" dirty="0"/>
              <a:t>Pollinators – Our Local Heroes</a:t>
            </a:r>
          </a:p>
        </p:txBody>
      </p:sp>
      <p:sp>
        <p:nvSpPr>
          <p:cNvPr id="3" name="Content Placeholder 2">
            <a:extLst>
              <a:ext uri="{FF2B5EF4-FFF2-40B4-BE49-F238E27FC236}">
                <a16:creationId xmlns:a16="http://schemas.microsoft.com/office/drawing/2014/main" id="{A26722EA-4537-4AD6-9DD7-624D4CB78955}"/>
              </a:ext>
            </a:extLst>
          </p:cNvPr>
          <p:cNvSpPr>
            <a:spLocks noGrp="1"/>
          </p:cNvSpPr>
          <p:nvPr>
            <p:ph idx="1"/>
          </p:nvPr>
        </p:nvSpPr>
        <p:spPr/>
        <p:txBody>
          <a:bodyPr>
            <a:normAutofit fontScale="92500" lnSpcReduction="10000"/>
          </a:bodyPr>
          <a:lstStyle/>
          <a:p>
            <a:r>
              <a:rPr lang="en-US" dirty="0"/>
              <a:t>Students learn the basic parts of a plant and the role that bats, bees, beetles, butterflies, hummingbirds and flies play in producing food and plant reproduction.</a:t>
            </a:r>
          </a:p>
          <a:p>
            <a:r>
              <a:rPr lang="en-US" dirty="0"/>
              <a:t>We watch a Ted Talk Video about the Beauty of Pollination.  </a:t>
            </a:r>
          </a:p>
          <a:p>
            <a:r>
              <a:rPr lang="en-US" dirty="0"/>
              <a:t> We play with puppets and look at the life cycle of a butterfly</a:t>
            </a:r>
          </a:p>
          <a:p>
            <a:r>
              <a:rPr lang="en-US" dirty="0"/>
              <a:t>1st grade students  make a “</a:t>
            </a:r>
            <a:r>
              <a:rPr lang="en-US" dirty="0" err="1"/>
              <a:t>na</a:t>
            </a:r>
            <a:r>
              <a:rPr lang="en-US" dirty="0"/>
              <a:t>, </a:t>
            </a:r>
            <a:r>
              <a:rPr lang="en-US" dirty="0" err="1"/>
              <a:t>na</a:t>
            </a:r>
            <a:r>
              <a:rPr lang="en-US" dirty="0"/>
              <a:t>, </a:t>
            </a:r>
            <a:r>
              <a:rPr lang="en-US" dirty="0" err="1"/>
              <a:t>na</a:t>
            </a:r>
            <a:r>
              <a:rPr lang="en-US" dirty="0"/>
              <a:t>, </a:t>
            </a:r>
            <a:r>
              <a:rPr lang="en-US" dirty="0" err="1"/>
              <a:t>na</a:t>
            </a:r>
            <a:r>
              <a:rPr lang="en-US" dirty="0"/>
              <a:t>, </a:t>
            </a:r>
            <a:r>
              <a:rPr lang="en-US" dirty="0" err="1"/>
              <a:t>na</a:t>
            </a:r>
            <a:r>
              <a:rPr lang="en-US" dirty="0"/>
              <a:t>, bat mask and 4</a:t>
            </a:r>
            <a:r>
              <a:rPr lang="en-US" baseline="30000" dirty="0"/>
              <a:t>th</a:t>
            </a:r>
            <a:r>
              <a:rPr lang="en-US" dirty="0"/>
              <a:t> grade students make a cootie catcher. </a:t>
            </a:r>
          </a:p>
          <a:p>
            <a:r>
              <a:rPr lang="en-US" dirty="0"/>
              <a:t>I have bat wings to show the students and we all laugh!</a:t>
            </a:r>
          </a:p>
          <a:p>
            <a:r>
              <a:rPr lang="en-US" dirty="0"/>
              <a:t>SOL Science 1.4, 1.5, 4.4</a:t>
            </a:r>
          </a:p>
        </p:txBody>
      </p:sp>
    </p:spTree>
    <p:extLst>
      <p:ext uri="{BB962C8B-B14F-4D97-AF65-F5344CB8AC3E}">
        <p14:creationId xmlns:p14="http://schemas.microsoft.com/office/powerpoint/2010/main" val="143314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0088-983C-42C6-86C1-F11BE0972D82}"/>
              </a:ext>
            </a:extLst>
          </p:cNvPr>
          <p:cNvSpPr>
            <a:spLocks noGrp="1"/>
          </p:cNvSpPr>
          <p:nvPr>
            <p:ph type="title"/>
          </p:nvPr>
        </p:nvSpPr>
        <p:spPr/>
        <p:txBody>
          <a:bodyPr/>
          <a:lstStyle/>
          <a:p>
            <a:r>
              <a:rPr lang="en-US" dirty="0"/>
              <a:t>Pollinators</a:t>
            </a:r>
          </a:p>
        </p:txBody>
      </p:sp>
      <p:pic>
        <p:nvPicPr>
          <p:cNvPr id="5" name="Content Placeholder 4">
            <a:extLst>
              <a:ext uri="{FF2B5EF4-FFF2-40B4-BE49-F238E27FC236}">
                <a16:creationId xmlns:a16="http://schemas.microsoft.com/office/drawing/2014/main" id="{FA030BA8-48E5-448E-9540-98170B6F4803}"/>
              </a:ext>
            </a:extLst>
          </p:cNvPr>
          <p:cNvPicPr>
            <a:picLocks noGrp="1" noChangeAspect="1"/>
          </p:cNvPicPr>
          <p:nvPr>
            <p:ph idx="1"/>
          </p:nvPr>
        </p:nvPicPr>
        <p:blipFill>
          <a:blip r:embed="rId2"/>
          <a:stretch>
            <a:fillRect/>
          </a:stretch>
        </p:blipFill>
        <p:spPr>
          <a:xfrm>
            <a:off x="4851797" y="2557463"/>
            <a:ext cx="2488406" cy="3317875"/>
          </a:xfrm>
        </p:spPr>
      </p:pic>
    </p:spTree>
    <p:extLst>
      <p:ext uri="{BB962C8B-B14F-4D97-AF65-F5344CB8AC3E}">
        <p14:creationId xmlns:p14="http://schemas.microsoft.com/office/powerpoint/2010/main" val="37564646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eter Francisco Soil &amp;amp; Water Conservation District&amp;quot;&quot;/&gt;&lt;property id=&quot;20307&quot; value=&quot;256&quot;/&gt;&lt;/object&gt;&lt;object type=&quot;3&quot; unique_id=&quot;10005&quot;&gt;&lt;property id=&quot;20148&quot; value=&quot;5&quot;/&gt;&lt;property id=&quot;20300&quot; value=&quot;Slide 3 - &amp;quot;Why is it important to conserve soil and water?&amp;quot;&quot;/&gt;&lt;property id=&quot;20307&quot; value=&quot;261&quot;/&gt;&lt;/object&gt;&lt;object type=&quot;3&quot; unique_id=&quot;10006&quot;&gt;&lt;property id=&quot;20148&quot; value=&quot;5&quot;/&gt;&lt;property id=&quot;20300&quot; value=&quot;Slide 4 - &amp;quot;SOL- Related Educational Programs for Elementary School &amp;quot;&quot;/&gt;&lt;property id=&quot;20307&quot; value=&quot;257&quot;/&gt;&lt;/object&gt;&lt;object type=&quot;3&quot; unique_id=&quot;10007&quot;&gt;&lt;property id=&quot;20148&quot; value=&quot;5&quot;/&gt;&lt;property id=&quot;20300&quot; value=&quot;Slide 5 - &amp;quot;Frogs by the Bog and Leap Frog Relay&amp;quot;&quot;/&gt;&lt;property id=&quot;20307&quot; value=&quot;259&quot;/&gt;&lt;/object&gt;&lt;object type=&quot;3&quot; unique_id=&quot;10008&quot;&gt;&lt;property id=&quot;20148&quot; value=&quot;5&quot;/&gt;&lt;property id=&quot;20300&quot; value=&quot;Slide 6 - &amp;quot;Frogs by the Bog&amp;quot;&quot;/&gt;&lt;property id=&quot;20307&quot; value=&quot;268&quot;/&gt;&lt;/object&gt;&lt;object type=&quot;3&quot; unique_id=&quot;10009&quot;&gt;&lt;property id=&quot;20148&quot; value=&quot;5&quot;/&gt;&lt;property id=&quot;20300&quot; value=&quot;Slide 7 - &amp;quot;Litterless Lunch and Recycle Game&amp;quot;&quot;/&gt;&lt;property id=&quot;20307&quot; value=&quot;258&quot;/&gt;&lt;/object&gt;&lt;object type=&quot;3&quot; unique_id=&quot;10010&quot;&gt;&lt;property id=&quot;20148&quot; value=&quot;5&quot;/&gt;&lt;property id=&quot;20300&quot; value=&quot;Slide 8 - &amp;quot;Pollinators – Our Local Heroes&amp;quot;&quot;/&gt;&lt;property id=&quot;20307&quot; value=&quot;260&quot;/&gt;&lt;/object&gt;&lt;object type=&quot;3&quot; unique_id=&quot;10011&quot;&gt;&lt;property id=&quot;20148&quot; value=&quot;5&quot;/&gt;&lt;property id=&quot;20300&quot; value=&quot;Slide 9 - &amp;quot;Pollinators&amp;quot;&quot;/&gt;&lt;property id=&quot;20307&quot; value=&quot;269&quot;/&gt;&lt;/object&gt;&lt;object type=&quot;3&quot; unique_id=&quot;10012&quot;&gt;&lt;property id=&quot;20148&quot; value=&quot;5&quot;/&gt;&lt;property id=&quot;20300&quot; value=&quot;Slide 10 - &amp;quot;Soil Tunnel&amp;quot;&quot;/&gt;&lt;property id=&quot;20307&quot; value=&quot;262&quot;/&gt;&lt;/object&gt;&lt;object type=&quot;3&quot; unique_id=&quot;10013&quot;&gt;&lt;property id=&quot;20148&quot; value=&quot;5&quot;/&gt;&lt;property id=&quot;20300&quot; value=&quot;Slide 11 - &amp;quot;Soil Tunnel/Soil Babies&amp;quot;&quot;/&gt;&lt;property id=&quot;20307&quot; value=&quot;264&quot;/&gt;&lt;/object&gt;&lt;object type=&quot;3&quot; unique_id=&quot;10014&quot;&gt;&lt;property id=&quot;20148&quot; value=&quot;5&quot;/&gt;&lt;property id=&quot;20300&quot; value=&quot;Slide 12 - &amp;quot;Soil Babies&amp;quot;&quot;/&gt;&lt;property id=&quot;20307&quot; value=&quot;263&quot;/&gt;&lt;/object&gt;&lt;object type=&quot;3&quot; unique_id=&quot;10016&quot;&gt;&lt;property id=&quot;20148&quot; value=&quot;5&quot;/&gt;&lt;property id=&quot;20300&quot; value=&quot;Slide 13 - &amp;quot;Who Polluted the River?&amp;quot;&quot;/&gt;&lt;property id=&quot;20307&quot; value=&quot;266&quot;/&gt;&lt;/object&gt;&lt;object type=&quot;3&quot; unique_id=&quot;10017&quot;&gt;&lt;property id=&quot;20148&quot; value=&quot;5&quot;/&gt;&lt;property id=&quot;20300&quot; value=&quot;Slide 14 - &amp;quot;Who Polluted the River? (continued)&amp;quot;&quot;/&gt;&lt;property id=&quot;20307&quot; value=&quot;267&quot;/&gt;&lt;/object&gt;&lt;object type=&quot;3&quot; unique_id=&quot;10018&quot;&gt;&lt;property id=&quot;20148&quot; value=&quot;5&quot;/&gt;&lt;property id=&quot;20300&quot; value=&quot;Slide 15 - &amp;quot;Animal Tracks, Scat and Skulls&amp;quot;&quot;/&gt;&lt;property id=&quot;20307&quot; value=&quot;270&quot;/&gt;&lt;/object&gt;&lt;object type=&quot;3&quot; unique_id=&quot;10019&quot;&gt;&lt;property id=&quot;20148&quot; value=&quot;5&quot;/&gt;&lt;property id=&quot;20300&quot; value=&quot;Slide 16 - &amp;quot;Animal Tracks, Scat and Skulls&amp;quot;&quot;/&gt;&lt;property id=&quot;20307&quot; value=&quot;271&quot;/&gt;&lt;/object&gt;&lt;object type=&quot;3&quot; unique_id=&quot;10020&quot;&gt;&lt;property id=&quot;20148&quot; value=&quot;5&quot;/&gt;&lt;property id=&quot;20300&quot; value=&quot;Slide 17 - &amp;quot;Soil Community Biorama&amp;quot;&quot;/&gt;&lt;property id=&quot;20307&quot; value=&quot;272&quot;/&gt;&lt;/object&gt;&lt;object type=&quot;3&quot; unique_id=&quot;10021&quot;&gt;&lt;property id=&quot;20148&quot; value=&quot;5&quot;/&gt;&lt;property id=&quot;20300&quot; value=&quot;Slide 18 - &amp;quot;We All Need Trees&amp;quot;&quot;/&gt;&lt;property id=&quot;20307&quot; value=&quot;273&quot;/&gt;&lt;/object&gt;&lt;object type=&quot;3&quot; unique_id=&quot;10022&quot;&gt;&lt;property id=&quot;20148&quot; value=&quot;5&quot;/&gt;&lt;property id=&quot;20300&quot; value=&quot;Slide 19 - &amp;quot;We All Need Trees&amp;quot;&quot;/&gt;&lt;property id=&quot;20307&quot; value=&quot;274&quot;/&gt;&lt;/object&gt;&lt;object type=&quot;3&quot; unique_id=&quot;10023&quot;&gt;&lt;property id=&quot;20148&quot; value=&quot;5&quot;/&gt;&lt;property id=&quot;20300&quot; value=&quot;Slide 20 - &amp;quot;Intro to Water Cycle/Incredible Journey&amp;quot;&quot;/&gt;&lt;property id=&quot;20307&quot; value=&quot;275&quot;/&gt;&lt;/object&gt;&lt;object type=&quot;3&quot; unique_id=&quot;10398&quot;&gt;&lt;property id=&quot;20148&quot; value=&quot;5&quot;/&gt;&lt;property id=&quot;20300&quot; value=&quot;Slide 21 - &amp;quot;Third Grade Soil Studies&amp;quot;&quot;/&gt;&lt;property id=&quot;20307&quot; value=&quot;276&quot;/&gt;&lt;/object&gt;&lt;object type=&quot;3&quot; unique_id=&quot;10399&quot;&gt;&lt;property id=&quot;20148&quot; value=&quot;5&quot;/&gt;&lt;property id=&quot;20300&quot; value=&quot;Slide 22 - &amp;quot;Icky Sticky Oooo&amp;quot;&quot;/&gt;&lt;property id=&quot;20307&quot; value=&quot;277&quot;/&gt;&lt;/object&gt;&lt;object type=&quot;3&quot; unique_id=&quot;10400&quot;&gt;&lt;property id=&quot;20148&quot; value=&quot;5&quot;/&gt;&lt;property id=&quot;20300&quot; value=&quot;Slide 23 - &amp;quot;Rocks and Minerals – Rock Cycle&amp;quot;&quot;/&gt;&lt;property id=&quot;20307&quot; value=&quot;278&quot;/&gt;&lt;/object&gt;&lt;object type=&quot;3&quot; unique_id=&quot;10401&quot;&gt;&lt;property id=&quot;20148&quot; value=&quot;5&quot;/&gt;&lt;property id=&quot;20300&quot; value=&quot;Slide 24 - &amp;quot;Virginia’s Regions and Ag Products&amp;quot;&quot;/&gt;&lt;property id=&quot;20307&quot; value=&quot;279&quot;/&gt;&lt;/object&gt;&lt;object type=&quot;3&quot; unique_id=&quot;10402&quot;&gt;&lt;property id=&quot;20148&quot; value=&quot;5&quot;/&gt;&lt;property id=&quot;20300&quot; value=&quot;Slide 25 - &amp;quot;Virginia’s Regions and Ag Products&amp;quot;&quot;/&gt;&lt;property id=&quot;20307&quot; value=&quot;280&quot;/&gt;&lt;/object&gt;&lt;object type=&quot;3&quot; unique_id=&quot;10403&quot;&gt;&lt;property id=&quot;20148&quot; value=&quot;5&quot;/&gt;&lt;property id=&quot;20300&quot; value=&quot;Slide 26 - &amp;quot;What in the World is a Watershed?&amp;quot;&quot;/&gt;&lt;property id=&quot;20307&quot; value=&quot;281&quot;/&gt;&lt;/object&gt;&lt;object type=&quot;3&quot; unique_id=&quot;10404&quot;&gt;&lt;property id=&quot;20148&quot; value=&quot;5&quot;/&gt;&lt;property id=&quot;20300&quot; value=&quot;Slide 27 - &amp;quot;Poster Contest&amp;quot;&quot;/&gt;&lt;property id=&quot;20307&quot; value=&quot;282&quot;/&gt;&lt;/object&gt;&lt;object type=&quot;3&quot; unique_id=&quot;10405&quot;&gt;&lt;property id=&quot;20148&quot; value=&quot;5&quot;/&gt;&lt;property id=&quot;20300&quot; value=&quot;Slide 28 - &amp;quot;Poster Contest&amp;quot;&quot;/&gt;&lt;property id=&quot;20307&quot; value=&quot;283&quot;/&gt;&lt;/object&gt;&lt;object type=&quot;3&quot; unique_id=&quot;10406&quot;&gt;&lt;property id=&quot;20148&quot; value=&quot;5&quot;/&gt;&lt;property id=&quot;20300&quot; value=&quot;Slide 29 - &amp;quot;2016 Cumberland Poster Contest Winners&amp;quot;&quot;/&gt;&lt;property id=&quot;20307&quot; value=&quot;285&quot;/&gt;&lt;/object&gt;&lt;object type=&quot;3&quot; unique_id=&quot;10407&quot;&gt;&lt;property id=&quot;20148&quot; value=&quot;5&quot;/&gt;&lt;property id=&quot;20300&quot; value=&quot;Slide 30 - &amp;quot;Field Days&amp;quot;&quot;/&gt;&lt;property id=&quot;20307&quot; value=&quot;284&quot;/&gt;&lt;/object&gt;&lt;object type=&quot;3&quot; unique_id=&quot;10408&quot;&gt;&lt;property id=&quot;20148&quot; value=&quot;5&quot;/&gt;&lt;property id=&quot;20300&quot; value=&quot;Slide 31 - &amp;quot;We can Tailor Make a Program Just for You&amp;quot;&quot;/&gt;&lt;property id=&quot;20307&quot; value=&quot;286&quot;/&gt;&lt;/object&gt;&lt;object type=&quot;3&quot; unique_id=&quot;10601&quot;&gt;&lt;property id=&quot;20148&quot; value=&quot;5&quot;/&gt;&lt;property id=&quot;20300&quot; value=&quot;Slide 2 - &amp;quot;What is a soil and water conservation district?&amp;quot;&quot;/&gt;&lt;property id=&quot;20307&quot; value=&quot;287&quot;/&gt;&lt;/object&gt;&lt;object type=&quot;3&quot; unique_id=&quot;10602&quot;&gt;&lt;property id=&quot;20148&quot; value=&quot;5&quot;/&gt;&lt;property id=&quot;20300&quot; value=&quot;Slide 32 - &amp;quot;Resources Available for Check Out&amp;quot;&quot;/&gt;&lt;property id=&quot;20307&quot; value=&quot;288&quot;/&gt;&lt;/object&gt;&lt;object type=&quot;3&quot; unique_id=&quot;10603&quot;&gt;&lt;property id=&quot;20148&quot; value=&quot;5&quot;/&gt;&lt;property id=&quot;20300&quot; value=&quot;Slide 33 - &amp;quot;Website&amp;quot;&quot;/&gt;&lt;property id=&quot;20307&quot; value=&quot;289&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218</TotalTime>
  <Words>2027</Words>
  <Application>Microsoft Office PowerPoint</Application>
  <PresentationFormat>Widescreen</PresentationFormat>
  <Paragraphs>123</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Garamond</vt:lpstr>
      <vt:lpstr>Organic</vt:lpstr>
      <vt:lpstr>Peter Francisco Soil &amp; Water Conservation District</vt:lpstr>
      <vt:lpstr>What is a soil and water conservation district?</vt:lpstr>
      <vt:lpstr>Why is it important to conserve soil and water?</vt:lpstr>
      <vt:lpstr>SOL- Related Educational Programs for Elementary School </vt:lpstr>
      <vt:lpstr>Frogs by the Bog and Leap Frog Relay</vt:lpstr>
      <vt:lpstr>Frogs by the Bog</vt:lpstr>
      <vt:lpstr>Litterless Lunch and Recycle Game</vt:lpstr>
      <vt:lpstr>Pollinators – Our Local Heroes</vt:lpstr>
      <vt:lpstr>Pollinators</vt:lpstr>
      <vt:lpstr>Soil Tunnel</vt:lpstr>
      <vt:lpstr>Soil Tunnel/Soil Babies</vt:lpstr>
      <vt:lpstr>Soil Babies</vt:lpstr>
      <vt:lpstr>Who Polluted the River?</vt:lpstr>
      <vt:lpstr>Who Polluted the River? (continued)</vt:lpstr>
      <vt:lpstr>Animal Tracks, Scat and Skulls</vt:lpstr>
      <vt:lpstr>Animal Tracks, Scat and Skulls</vt:lpstr>
      <vt:lpstr>Soil Community Biorama</vt:lpstr>
      <vt:lpstr>We All Need Trees</vt:lpstr>
      <vt:lpstr>We All Need Trees</vt:lpstr>
      <vt:lpstr>Intro to Water Cycle/Incredible Journey</vt:lpstr>
      <vt:lpstr>Third Grade Soil Studies</vt:lpstr>
      <vt:lpstr>Icky Sticky Oooo</vt:lpstr>
      <vt:lpstr>Rocks and Minerals – Rock Cycle</vt:lpstr>
      <vt:lpstr>Virginia’s Regions and Ag Products</vt:lpstr>
      <vt:lpstr>Virginia’s Regions and Ag Products</vt:lpstr>
      <vt:lpstr>What in the World is a Watershed?</vt:lpstr>
      <vt:lpstr>Poster Contest</vt:lpstr>
      <vt:lpstr>Poster Contest</vt:lpstr>
      <vt:lpstr>2016 Cumberland Poster Contest Winners</vt:lpstr>
      <vt:lpstr>Field Days</vt:lpstr>
      <vt:lpstr>We can Tailor Make a Program Just for You</vt:lpstr>
      <vt:lpstr>Resources Available for Check Out</vt:lpstr>
      <vt:lpstr>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SOL-RELATED PROGRAMS</dc:title>
  <dc:creator>pfswcd</dc:creator>
  <cp:lastModifiedBy>pfswcd</cp:lastModifiedBy>
  <cp:revision>26</cp:revision>
  <dcterms:created xsi:type="dcterms:W3CDTF">2017-08-02T16:32:08Z</dcterms:created>
  <dcterms:modified xsi:type="dcterms:W3CDTF">2017-08-03T01:26:32Z</dcterms:modified>
</cp:coreProperties>
</file>